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4"/>
  </p:sldMasterIdLst>
  <p:notesMasterIdLst>
    <p:notesMasterId r:id="rId40"/>
  </p:notesMasterIdLst>
  <p:sldIdLst>
    <p:sldId id="256" r:id="rId5"/>
    <p:sldId id="268" r:id="rId6"/>
    <p:sldId id="257" r:id="rId7"/>
    <p:sldId id="269" r:id="rId8"/>
    <p:sldId id="270" r:id="rId9"/>
    <p:sldId id="271" r:id="rId10"/>
    <p:sldId id="273" r:id="rId11"/>
    <p:sldId id="274" r:id="rId12"/>
    <p:sldId id="275" r:id="rId13"/>
    <p:sldId id="277" r:id="rId14"/>
    <p:sldId id="276" r:id="rId15"/>
    <p:sldId id="280" r:id="rId16"/>
    <p:sldId id="279" r:id="rId17"/>
    <p:sldId id="281" r:id="rId18"/>
    <p:sldId id="282" r:id="rId19"/>
    <p:sldId id="294" r:id="rId20"/>
    <p:sldId id="295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01" r:id="rId29"/>
    <p:sldId id="290" r:id="rId30"/>
    <p:sldId id="296" r:id="rId31"/>
    <p:sldId id="291" r:id="rId32"/>
    <p:sldId id="297" r:id="rId33"/>
    <p:sldId id="298" r:id="rId34"/>
    <p:sldId id="299" r:id="rId35"/>
    <p:sldId id="293" r:id="rId36"/>
    <p:sldId id="267" r:id="rId37"/>
    <p:sldId id="300" r:id="rId38"/>
    <p:sldId id="266" r:id="rId39"/>
  </p:sldIdLst>
  <p:sldSz cx="12192000" cy="6858000"/>
  <p:notesSz cx="6797675" cy="9926638"/>
  <p:embeddedFontLst>
    <p:embeddedFont>
      <p:font typeface="Play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Hn2JVeSKt6StcU3vfgGDs4jZh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822177-62B2-4878-85B3-A53E795FE7E3}">
  <a:tblStyle styleId="{94822177-62B2-4878-85B3-A53E795FE7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735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3248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981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639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6458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9494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4200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2497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214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100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6113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523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5547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1126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305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0747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8902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943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2661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2489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40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9142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6589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0858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9c350aaa0_0_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309c350aaa0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8748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9c350aaa0_0_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309c350aaa0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5372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fa01832043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g2fa0183204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7483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967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3826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4774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0480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589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80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197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981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1_Imagem com Legenda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PT"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26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484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598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447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06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073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411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16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65472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017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hyperlink" Target="https://www.teacheracademy.eu/courses-location/brussels/" TargetMode="External"/><Relationship Id="rId4" Type="http://schemas.openxmlformats.org/officeDocument/2006/relationships/hyperlink" Target="https://www.teacheracademy.eu/courses-location/ghent/" TargetMode="External"/><Relationship Id="rId9" Type="http://schemas.openxmlformats.org/officeDocument/2006/relationships/image" Target="../media/image1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fif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jpg"/><Relationship Id="rId9" Type="http://schemas.openxmlformats.org/officeDocument/2006/relationships/image" Target="../media/image20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2.png"/><Relationship Id="rId7" Type="http://schemas.openxmlformats.org/officeDocument/2006/relationships/image" Target="../media/image22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3" Type="http://schemas.openxmlformats.org/officeDocument/2006/relationships/image" Target="../media/image2.png"/><Relationship Id="rId7" Type="http://schemas.openxmlformats.org/officeDocument/2006/relationships/image" Target="../media/image24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.png"/><Relationship Id="rId7" Type="http://schemas.openxmlformats.org/officeDocument/2006/relationships/image" Target="../media/image26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.png"/><Relationship Id="rId7" Type="http://schemas.openxmlformats.org/officeDocument/2006/relationships/image" Target="../media/image28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.png"/><Relationship Id="rId7" Type="http://schemas.openxmlformats.org/officeDocument/2006/relationships/image" Target="../media/image26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fif"/><Relationship Id="rId3" Type="http://schemas.openxmlformats.org/officeDocument/2006/relationships/image" Target="../media/image2.png"/><Relationship Id="rId7" Type="http://schemas.openxmlformats.org/officeDocument/2006/relationships/image" Target="../media/image26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image" Target="../media/image2.png"/><Relationship Id="rId7" Type="http://schemas.openxmlformats.org/officeDocument/2006/relationships/image" Target="../media/image33.jf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f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f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fif"/><Relationship Id="rId3" Type="http://schemas.openxmlformats.org/officeDocument/2006/relationships/image" Target="../media/image2.png"/><Relationship Id="rId7" Type="http://schemas.openxmlformats.org/officeDocument/2006/relationships/image" Target="../media/image38.jf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f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f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f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fif"/><Relationship Id="rId3" Type="http://schemas.openxmlformats.org/officeDocument/2006/relationships/image" Target="../media/image2.png"/><Relationship Id="rId7" Type="http://schemas.openxmlformats.org/officeDocument/2006/relationships/image" Target="../media/image43.jf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fif"/><Relationship Id="rId3" Type="http://schemas.openxmlformats.org/officeDocument/2006/relationships/image" Target="../media/image2.png"/><Relationship Id="rId7" Type="http://schemas.openxmlformats.org/officeDocument/2006/relationships/image" Target="../media/image13.jf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fif"/><Relationship Id="rId3" Type="http://schemas.openxmlformats.org/officeDocument/2006/relationships/image" Target="../media/image2.png"/><Relationship Id="rId7" Type="http://schemas.openxmlformats.org/officeDocument/2006/relationships/image" Target="../media/image46.jf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fif"/><Relationship Id="rId3" Type="http://schemas.openxmlformats.org/officeDocument/2006/relationships/image" Target="../media/image2.png"/><Relationship Id="rId7" Type="http://schemas.openxmlformats.org/officeDocument/2006/relationships/image" Target="../media/image48.jf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1.jfif"/><Relationship Id="rId4" Type="http://schemas.openxmlformats.org/officeDocument/2006/relationships/image" Target="../media/image3.jpg"/><Relationship Id="rId9" Type="http://schemas.openxmlformats.org/officeDocument/2006/relationships/image" Target="../media/image50.jf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fif"/><Relationship Id="rId3" Type="http://schemas.openxmlformats.org/officeDocument/2006/relationships/image" Target="../media/image2.png"/><Relationship Id="rId7" Type="http://schemas.openxmlformats.org/officeDocument/2006/relationships/image" Target="../media/image52.jf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fif"/><Relationship Id="rId13" Type="http://schemas.openxmlformats.org/officeDocument/2006/relationships/image" Target="../media/image60.jfif"/><Relationship Id="rId3" Type="http://schemas.openxmlformats.org/officeDocument/2006/relationships/image" Target="../media/image2.png"/><Relationship Id="rId7" Type="http://schemas.openxmlformats.org/officeDocument/2006/relationships/image" Target="../media/image54.jfif"/><Relationship Id="rId12" Type="http://schemas.openxmlformats.org/officeDocument/2006/relationships/image" Target="../media/image59.jf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58.jfif"/><Relationship Id="rId5" Type="http://schemas.openxmlformats.org/officeDocument/2006/relationships/image" Target="../media/image4.png"/><Relationship Id="rId15" Type="http://schemas.openxmlformats.org/officeDocument/2006/relationships/image" Target="../media/image62.jfif"/><Relationship Id="rId10" Type="http://schemas.openxmlformats.org/officeDocument/2006/relationships/image" Target="../media/image57.jfif"/><Relationship Id="rId4" Type="http://schemas.openxmlformats.org/officeDocument/2006/relationships/image" Target="../media/image3.jpg"/><Relationship Id="rId9" Type="http://schemas.openxmlformats.org/officeDocument/2006/relationships/image" Target="../media/image56.jfif"/><Relationship Id="rId14" Type="http://schemas.openxmlformats.org/officeDocument/2006/relationships/image" Target="../media/image61.jf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fif"/><Relationship Id="rId13" Type="http://schemas.openxmlformats.org/officeDocument/2006/relationships/image" Target="../media/image69.jfif"/><Relationship Id="rId3" Type="http://schemas.openxmlformats.org/officeDocument/2006/relationships/image" Target="../media/image2.png"/><Relationship Id="rId7" Type="http://schemas.openxmlformats.org/officeDocument/2006/relationships/image" Target="../media/image63.jfif"/><Relationship Id="rId12" Type="http://schemas.openxmlformats.org/officeDocument/2006/relationships/image" Target="../media/image68.jf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67.jfif"/><Relationship Id="rId5" Type="http://schemas.openxmlformats.org/officeDocument/2006/relationships/image" Target="../media/image4.png"/><Relationship Id="rId10" Type="http://schemas.openxmlformats.org/officeDocument/2006/relationships/image" Target="../media/image66.jfif"/><Relationship Id="rId4" Type="http://schemas.openxmlformats.org/officeDocument/2006/relationships/image" Target="../media/image3.jpg"/><Relationship Id="rId9" Type="http://schemas.openxmlformats.org/officeDocument/2006/relationships/image" Target="../media/image65.jfif"/><Relationship Id="rId14" Type="http://schemas.openxmlformats.org/officeDocument/2006/relationships/image" Target="../media/image70.jf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jfif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fif"/><Relationship Id="rId3" Type="http://schemas.openxmlformats.org/officeDocument/2006/relationships/image" Target="../media/image2.png"/><Relationship Id="rId7" Type="http://schemas.openxmlformats.org/officeDocument/2006/relationships/image" Target="../media/image13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2.png"/><Relationship Id="rId7" Type="http://schemas.openxmlformats.org/officeDocument/2006/relationships/image" Target="../media/image15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D0E36A3C-418B-4795-8788-348D9C018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6" y="1028903"/>
            <a:ext cx="10666060" cy="5102073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 descr="Envia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EA254BB7-0B7B-7FBD-CDE1-EC03E1DDB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4" name="Imagem 3" descr="Parceiros | CNDE">
            <a:extLst>
              <a:ext uri="{FF2B5EF4-FFF2-40B4-BE49-F238E27FC236}">
                <a16:creationId xmlns:a16="http://schemas.microsoft.com/office/drawing/2014/main" id="{7D75392A-D04E-3649-C89E-0276B3E1F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1570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38D46C4B-CA95-C40A-DAAE-F5A3498D614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F0CE21B2-626E-1401-16C6-1787DC670CAA}"/>
              </a:ext>
            </a:extLst>
          </p:cNvPr>
          <p:cNvSpPr txBox="1"/>
          <p:nvPr/>
        </p:nvSpPr>
        <p:spPr>
          <a:xfrm>
            <a:off x="2193596" y="980268"/>
            <a:ext cx="6648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83615" y="817234"/>
            <a:ext cx="7588377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sz="4500" b="1" u="sng" dirty="0">
                <a:solidFill>
                  <a:srgbClr val="002060"/>
                </a:solidFill>
              </a:rPr>
              <a:t>A Formadora </a:t>
            </a:r>
          </a:p>
          <a:p>
            <a:pPr marL="0" indent="0">
              <a:buNone/>
            </a:pPr>
            <a:endParaRPr lang="pt-PT" b="1" dirty="0">
              <a:solidFill>
                <a:srgbClr val="002060"/>
              </a:solidFill>
            </a:endParaRP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Nome: </a:t>
            </a:r>
            <a:r>
              <a:rPr lang="pt-PT" sz="3600" b="1" dirty="0" err="1">
                <a:solidFill>
                  <a:schemeClr val="bg2">
                    <a:lumMod val="25000"/>
                  </a:schemeClr>
                </a:solidFill>
              </a:rPr>
              <a:t>Els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sz="3600" b="1" dirty="0" err="1">
                <a:solidFill>
                  <a:schemeClr val="bg2">
                    <a:lumMod val="25000"/>
                  </a:schemeClr>
                </a:solidFill>
              </a:rPr>
              <a:t>Demuynck</a:t>
            </a:r>
            <a:endParaRPr lang="pt-PT" sz="36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Formadora  de Professores em </a:t>
            </a:r>
            <a:r>
              <a:rPr lang="pt-PT" sz="3600" b="1" u="sng" dirty="0" err="1">
                <a:solidFill>
                  <a:schemeClr val="bg2">
                    <a:lumMod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pt-PT" sz="3600" b="1" u="sng" dirty="0" err="1">
                <a:solidFill>
                  <a:schemeClr val="bg2">
                    <a:lumMod val="25000"/>
                  </a:schemeClr>
                </a:solidFill>
              </a:rPr>
              <a:t>hent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 e </a:t>
            </a:r>
            <a:r>
              <a:rPr lang="pt-PT" sz="3600" b="1" u="sng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Bruxelas</a:t>
            </a:r>
            <a:r>
              <a:rPr lang="pt-PT" sz="3600" b="1" u="sng" dirty="0">
                <a:solidFill>
                  <a:schemeClr val="bg2">
                    <a:lumMod val="25000"/>
                  </a:schemeClr>
                </a:solidFill>
              </a:rPr>
              <a:t>;</a:t>
            </a:r>
            <a:endParaRPr lang="pt-PT" sz="36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Nascida e criada na Bélgica;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Mestrado em Ciências e Mestrado em Ciências Educacionais, Matemática;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Coach certificada em stress e esgotamento pela </a:t>
            </a:r>
            <a:r>
              <a:rPr lang="pt-PT" sz="3600" b="1" i="1" dirty="0" err="1">
                <a:solidFill>
                  <a:schemeClr val="bg2">
                    <a:lumMod val="25000"/>
                  </a:schemeClr>
                </a:solidFill>
              </a:rPr>
              <a:t>Yourcoach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Coach profissional certificada pela </a:t>
            </a:r>
            <a:r>
              <a:rPr lang="pt-PT" sz="3600" b="1" i="1" dirty="0" err="1">
                <a:solidFill>
                  <a:schemeClr val="bg2">
                    <a:lumMod val="25000"/>
                  </a:schemeClr>
                </a:solidFill>
              </a:rPr>
              <a:t>Yourcoach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Avaliador certificado EQ-i 2.0 (inteligência emocional) pela </a:t>
            </a:r>
            <a:r>
              <a:rPr lang="pt-PT" sz="3600" b="1" i="1" dirty="0" err="1">
                <a:solidFill>
                  <a:schemeClr val="bg2">
                    <a:lumMod val="25000"/>
                  </a:schemeClr>
                </a:solidFill>
              </a:rPr>
              <a:t>Mentorprise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Coach de liderança, especialização em introversão;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Apaixonada pelo processo de transformação;</a:t>
            </a:r>
          </a:p>
          <a:p>
            <a:pPr algn="just"/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Na </a:t>
            </a:r>
            <a:r>
              <a:rPr lang="pt-PT" sz="3600" b="1" i="1" dirty="0">
                <a:solidFill>
                  <a:schemeClr val="bg2">
                    <a:lumMod val="25000"/>
                  </a:schemeClr>
                </a:solidFill>
              </a:rPr>
              <a:t>Europass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</a:rPr>
              <a:t> desde 2026.</a:t>
            </a:r>
          </a:p>
          <a:p>
            <a:pPr marL="0" indent="0" algn="ctr">
              <a:buNone/>
            </a:pPr>
            <a:endParaRPr lang="pt-PT" sz="2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pt-PT" sz="2600" b="1" dirty="0">
                <a:solidFill>
                  <a:schemeClr val="bg2">
                    <a:lumMod val="25000"/>
                  </a:schemeClr>
                </a:solidFill>
              </a:rPr>
              <a:t>( </a:t>
            </a:r>
            <a:r>
              <a:rPr lang="pt-PT" sz="2600" b="1" i="1" dirty="0">
                <a:solidFill>
                  <a:schemeClr val="bg2">
                    <a:lumMod val="25000"/>
                  </a:schemeClr>
                </a:solidFill>
              </a:rPr>
              <a:t>Apresentação extraída do </a:t>
            </a:r>
            <a:r>
              <a:rPr lang="pt-PT" sz="2600" b="1" i="1" dirty="0" err="1">
                <a:solidFill>
                  <a:schemeClr val="bg2">
                    <a:lumMod val="25000"/>
                  </a:schemeClr>
                </a:solidFill>
              </a:rPr>
              <a:t>padlet</a:t>
            </a:r>
            <a:r>
              <a:rPr lang="pt-PT" sz="2600" b="1" i="1" dirty="0">
                <a:solidFill>
                  <a:schemeClr val="bg2">
                    <a:lumMod val="25000"/>
                  </a:schemeClr>
                </a:solidFill>
              </a:rPr>
              <a:t> de apresentação  ao curso</a:t>
            </a:r>
            <a:r>
              <a:rPr lang="pt-PT" sz="2600" b="1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pt-PT" sz="1900" dirty="0"/>
              <a:t> </a:t>
            </a:r>
            <a:endParaRPr lang="pt-PT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E95147-0A51-4ED0-81CC-9DF60A357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0991" y="1209291"/>
            <a:ext cx="3679785" cy="4158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451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79230" y="826643"/>
            <a:ext cx="6958661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  <a:r>
              <a:rPr lang="pt-PT" b="1" u="sng" dirty="0">
                <a:solidFill>
                  <a:srgbClr val="002060"/>
                </a:solidFill>
              </a:rPr>
              <a:t>Atividades</a:t>
            </a: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No primeiro dia de formação, para além da introdução ao curso, houve lugar a dinâmicas de apresentação, partilha de experiências e exploração de motivações e de expectativas para o curso .</a:t>
            </a:r>
          </a:p>
          <a:p>
            <a:pPr>
              <a:buFont typeface="Wingdings" panose="05000000000000000000" pitchFamily="2" charset="2"/>
              <a:buChar char="q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Tivemos oportunidade para apresentar um pouco do trabalho que já desenvolvemos e de conhecer o sistema educativo e o modelo de inclusão na Macedónia. </a:t>
            </a: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794A043-69E4-4424-92B8-B286261C6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507" y="2157639"/>
            <a:ext cx="2092595" cy="1602573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56894F12-AB31-48B6-A01C-B9941166F4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06" y="4057323"/>
            <a:ext cx="2092595" cy="166033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FD116DEF-032C-4E5A-BA90-BF1418C25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16" y="4064567"/>
            <a:ext cx="2061920" cy="1660333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87F544EA-1743-436A-AAE8-E8F7F7CB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8"/>
          <a:stretch>
            <a:fillRect/>
          </a:stretch>
        </p:blipFill>
        <p:spPr bwMode="auto">
          <a:xfrm>
            <a:off x="10219716" y="2237989"/>
            <a:ext cx="1949152" cy="161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24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343747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  <a:r>
              <a:rPr lang="pt-PT" sz="3100" b="1" u="sng" dirty="0">
                <a:solidFill>
                  <a:srgbClr val="002060"/>
                </a:solidFill>
              </a:rPr>
              <a:t>Atividades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Realização de dinâmicas de introdução às SEL:</a:t>
            </a:r>
          </a:p>
          <a:p>
            <a:pPr>
              <a:buFont typeface="Wingdings" panose="05000000000000000000" pitchFamily="2" charset="2"/>
              <a:buChar char="q"/>
            </a:pPr>
            <a:endParaRPr lang="pt-PT" sz="21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Ex: Mosaico Humano - Cada participante reflete e </a:t>
            </a:r>
          </a:p>
          <a:p>
            <a:pPr marL="0" indent="0">
              <a:buNone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        identifica em si próprio: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um </a:t>
            </a:r>
            <a:r>
              <a:rPr lang="pt-PT" sz="2000" dirty="0" err="1">
                <a:solidFill>
                  <a:schemeClr val="bg2">
                    <a:lumMod val="25000"/>
                  </a:schemeClr>
                </a:solidFill>
              </a:rPr>
              <a:t>super</a:t>
            </a: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 poder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 o seu combustível (no sentido de “motor”)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 um “ponto fraco” ou um potencial de crescimento (</a:t>
            </a:r>
            <a:r>
              <a:rPr lang="pt-PT" sz="2000" i="1" dirty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pt-PT" sz="2000" i="1" dirty="0" err="1">
                <a:solidFill>
                  <a:schemeClr val="bg2">
                    <a:lumMod val="25000"/>
                  </a:schemeClr>
                </a:solidFill>
              </a:rPr>
              <a:t>learning</a:t>
            </a:r>
            <a:r>
              <a:rPr lang="pt-PT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sz="2000" i="1" dirty="0" err="1">
                <a:solidFill>
                  <a:schemeClr val="bg2">
                    <a:lumMod val="25000"/>
                  </a:schemeClr>
                </a:solidFill>
              </a:rPr>
              <a:t>edge</a:t>
            </a: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”)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pt-PT" sz="2400" dirty="0">
              <a:solidFill>
                <a:srgbClr val="0070C0"/>
              </a:solidFill>
            </a:endParaRPr>
          </a:p>
          <a:p>
            <a:pPr marL="571500" indent="-457200">
              <a:buSzPct val="64285"/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No final do dia foi feita uma reflexão sobre as principais características para a promoção da inclusão e os desafios partilhados.</a:t>
            </a:r>
          </a:p>
          <a:p>
            <a:pPr marL="571500" indent="-457200">
              <a:buSzPct val="64285"/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Análise do impacto de competências como a Empatia; Capacidade de Liderança; Atitudes positivas.</a:t>
            </a:r>
          </a:p>
          <a:p>
            <a:pPr lvl="3">
              <a:buFont typeface="Wingdings" panose="05000000000000000000" pitchFamily="2" charset="2"/>
              <a:buChar char="q"/>
            </a:pPr>
            <a:endParaRPr lang="pt-PT" sz="2400" dirty="0">
              <a:solidFill>
                <a:srgbClr val="0070C0"/>
              </a:solidFill>
            </a:endParaRPr>
          </a:p>
          <a:p>
            <a:pPr lvl="3">
              <a:buFontTx/>
              <a:buChar char="-"/>
            </a:pPr>
            <a:endParaRPr lang="pt-PT" sz="2400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2BDCBD-D67E-4204-836D-FD939BC1A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183" y="4011520"/>
            <a:ext cx="2186051" cy="207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EC510D-FF53-41DE-A04B-DD1287359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935" y="1585136"/>
            <a:ext cx="2036296" cy="2075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69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14989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u="sng" dirty="0">
                <a:solidFill>
                  <a:srgbClr val="002060"/>
                </a:solidFill>
              </a:rPr>
              <a:t> Atividades 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Os formandos partilharam alguns doces típicos da sua região que “adoçaram” os momentos do lanche. </a:t>
            </a:r>
          </a:p>
          <a:p>
            <a:pPr>
              <a:buFont typeface="Wingdings" panose="05000000000000000000" pitchFamily="2" charset="2"/>
              <a:buChar char="q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 Partilhamos com a formadora e com os restantes formandos também um souvenir dos Açores disponibilizado pela Direção Regional de Turismo dos Açores.</a:t>
            </a:r>
          </a:p>
          <a:p>
            <a:pPr>
              <a:buFont typeface="Wingdings" panose="05000000000000000000" pitchFamily="2" charset="2"/>
              <a:buChar char="q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4C9250-F5CC-40AC-99EE-C43309113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700" y="4038600"/>
            <a:ext cx="2640076" cy="207344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38DEAA5-2622-491D-9606-C5F69B966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0701" y="826644"/>
            <a:ext cx="2640076" cy="31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2 – Inteligência emocional e comunicação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14989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 Programático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dirty="0">
                <a:solidFill>
                  <a:srgbClr val="002060"/>
                </a:solidFill>
              </a:rPr>
              <a:t>O CASEL - modelo de referência para implementação das SEL (aprendizagem </a:t>
            </a:r>
            <a:r>
              <a:rPr lang="pt-PT" dirty="0" err="1">
                <a:solidFill>
                  <a:srgbClr val="002060"/>
                </a:solidFill>
              </a:rPr>
              <a:t>sócioemocional</a:t>
            </a:r>
            <a:r>
              <a:rPr lang="pt-PT" dirty="0">
                <a:solidFill>
                  <a:srgbClr val="002060"/>
                </a:solidFill>
              </a:rPr>
              <a:t>);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 ciência das emoções e da inteligência emocional;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Ferramentas e estratégias de autoconhecimento – atividades práticas;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Comunicação eficaz: mudando a nossa postura.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7922FC-0749-4131-A4C8-8091A1187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4" t="3709" b="11542"/>
          <a:stretch/>
        </p:blipFill>
        <p:spPr>
          <a:xfrm>
            <a:off x="7632700" y="1726541"/>
            <a:ext cx="4493508" cy="3378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30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2 – Inteligência emocional e comunicação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307952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u="sng" dirty="0">
                <a:solidFill>
                  <a:srgbClr val="002060"/>
                </a:solidFill>
              </a:rPr>
              <a:t>Atividades:</a:t>
            </a:r>
            <a:r>
              <a:rPr lang="pt-PT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O 2º dia de formação foi dedicado ao racional teórico das SEL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7922FC-0749-4131-A4C8-8091A1187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4" t="3709" b="11542"/>
          <a:stretch/>
        </p:blipFill>
        <p:spPr>
          <a:xfrm>
            <a:off x="8949128" y="940237"/>
            <a:ext cx="3177080" cy="2248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348E2C-887F-4222-B45A-C7B486DCEA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49" t="7413" r="7528" b="28581"/>
          <a:stretch>
            <a:fillRect/>
          </a:stretch>
        </p:blipFill>
        <p:spPr>
          <a:xfrm>
            <a:off x="3692525" y="1553665"/>
            <a:ext cx="5456723" cy="2645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877C69-17FB-CC0F-FEE7-105259D89E92}"/>
              </a:ext>
            </a:extLst>
          </p:cNvPr>
          <p:cNvSpPr txBox="1"/>
          <p:nvPr/>
        </p:nvSpPr>
        <p:spPr>
          <a:xfrm>
            <a:off x="3726484" y="4555518"/>
            <a:ext cx="5358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/>
              <a:t>Consolidar sentido de identidade</a:t>
            </a:r>
          </a:p>
          <a:p>
            <a:pPr marL="285750" indent="-285750">
              <a:buFontTx/>
              <a:buChar char="-"/>
            </a:pPr>
            <a:r>
              <a:rPr lang="pt-PT" sz="1600" dirty="0"/>
              <a:t>Gerir as emoções em função de objetivos pessoais e coletivos</a:t>
            </a:r>
          </a:p>
          <a:p>
            <a:pPr marL="285750" indent="-285750">
              <a:buFontTx/>
              <a:buChar char="-"/>
            </a:pPr>
            <a:r>
              <a:rPr lang="pt-PT" sz="1600" dirty="0"/>
              <a:t>Sentir e manifestar empatia</a:t>
            </a:r>
          </a:p>
          <a:p>
            <a:pPr marL="285750" indent="-285750">
              <a:buFontTx/>
              <a:buChar char="-"/>
            </a:pPr>
            <a:r>
              <a:rPr lang="pt-PT" sz="1600" dirty="0"/>
              <a:t>Estabelecer e manter relações colaborativas e de apoio</a:t>
            </a:r>
          </a:p>
          <a:p>
            <a:pPr marL="285750" indent="-285750">
              <a:buFontTx/>
              <a:buChar char="-"/>
            </a:pPr>
            <a:r>
              <a:rPr lang="pt-PT" sz="1600" dirty="0"/>
              <a:t>Tomada de decisão responsável </a:t>
            </a:r>
          </a:p>
        </p:txBody>
      </p:sp>
    </p:spTree>
    <p:extLst>
      <p:ext uri="{BB962C8B-B14F-4D97-AF65-F5344CB8AC3E}">
        <p14:creationId xmlns:p14="http://schemas.microsoft.com/office/powerpoint/2010/main" val="245905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2 – Inteligência emocional e comunicação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655327"/>
            <a:ext cx="7065986" cy="545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u="sng" dirty="0">
                <a:solidFill>
                  <a:srgbClr val="002060"/>
                </a:solidFill>
              </a:rPr>
              <a:t>Atividades: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 Foram desenvolvidos tópicos como: 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002060"/>
                </a:solidFill>
              </a:rPr>
              <a:t> O que são as</a:t>
            </a:r>
            <a:r>
              <a:rPr lang="pt-PT" sz="2600" dirty="0">
                <a:solidFill>
                  <a:srgbClr val="002060"/>
                </a:solidFill>
              </a:rPr>
              <a:t> Aprendizagens Sociais e  Emocionais/ </a:t>
            </a:r>
          </a:p>
          <a:p>
            <a:pPr marL="457200" lvl="1" indent="0">
              <a:buNone/>
            </a:pPr>
            <a:r>
              <a:rPr lang="pt-PT" sz="2600" i="1" dirty="0">
                <a:solidFill>
                  <a:srgbClr val="002060"/>
                </a:solidFill>
              </a:rPr>
              <a:t>Social </a:t>
            </a:r>
            <a:r>
              <a:rPr lang="pt-PT" sz="2600" i="1" dirty="0" err="1">
                <a:solidFill>
                  <a:srgbClr val="002060"/>
                </a:solidFill>
              </a:rPr>
              <a:t>and</a:t>
            </a:r>
            <a:r>
              <a:rPr lang="pt-PT" sz="2600" i="1" dirty="0">
                <a:solidFill>
                  <a:srgbClr val="002060"/>
                </a:solidFill>
              </a:rPr>
              <a:t> Emocional </a:t>
            </a:r>
            <a:r>
              <a:rPr lang="pt-PT" sz="2600" i="1" dirty="0" err="1">
                <a:solidFill>
                  <a:srgbClr val="002060"/>
                </a:solidFill>
              </a:rPr>
              <a:t>Learning</a:t>
            </a:r>
            <a:r>
              <a:rPr lang="pt-PT" sz="2600" i="1" dirty="0">
                <a:solidFill>
                  <a:srgbClr val="002060"/>
                </a:solidFill>
              </a:rPr>
              <a:t> </a:t>
            </a:r>
            <a:r>
              <a:rPr lang="pt-PT" sz="2600" dirty="0">
                <a:solidFill>
                  <a:srgbClr val="002060"/>
                </a:solidFill>
              </a:rPr>
              <a:t>(SEL)</a:t>
            </a:r>
            <a:r>
              <a:rPr lang="pt-PT" dirty="0">
                <a:solidFill>
                  <a:srgbClr val="002060"/>
                </a:solidFill>
              </a:rPr>
              <a:t>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002060"/>
                </a:solidFill>
              </a:rPr>
              <a:t>Dinâmicas sobre reconhecimento das emoções (</a:t>
            </a:r>
            <a:r>
              <a:rPr lang="pt-PT" dirty="0" err="1">
                <a:solidFill>
                  <a:srgbClr val="002060"/>
                </a:solidFill>
              </a:rPr>
              <a:t>check</a:t>
            </a:r>
            <a:r>
              <a:rPr lang="pt-PT" dirty="0">
                <a:solidFill>
                  <a:srgbClr val="002060"/>
                </a:solidFill>
              </a:rPr>
              <a:t> in emocional o nível de energia pessoal) </a:t>
            </a:r>
          </a:p>
          <a:p>
            <a:pPr marL="457200" lvl="1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 err="1">
                <a:solidFill>
                  <a:srgbClr val="002060"/>
                </a:solidFill>
              </a:rPr>
              <a:t>Quiz</a:t>
            </a: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002060"/>
                </a:solidFill>
              </a:rPr>
              <a:t>Fatores que contribuem para o Stress</a:t>
            </a:r>
          </a:p>
          <a:p>
            <a:pPr marL="457200" lvl="1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002060"/>
                </a:solidFill>
              </a:rPr>
              <a:t>Benefícios das </a:t>
            </a:r>
            <a:r>
              <a:rPr lang="pt-PT" i="1" dirty="0">
                <a:solidFill>
                  <a:srgbClr val="002060"/>
                </a:solidFill>
              </a:rPr>
              <a:t>SEL</a:t>
            </a:r>
            <a:r>
              <a:rPr lang="pt-PT" dirty="0">
                <a:solidFill>
                  <a:srgbClr val="002060"/>
                </a:solidFill>
              </a:rPr>
              <a:t> nas escolas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002060"/>
                </a:solidFill>
              </a:rPr>
              <a:t>Componentes do Modelo </a:t>
            </a:r>
            <a:r>
              <a:rPr lang="pt-PT" i="1" dirty="0">
                <a:solidFill>
                  <a:srgbClr val="002060"/>
                </a:solidFill>
              </a:rPr>
              <a:t>CASEL (</a:t>
            </a:r>
            <a:r>
              <a:rPr lang="pt-PT" i="1" dirty="0" err="1">
                <a:solidFill>
                  <a:srgbClr val="002060"/>
                </a:solidFill>
              </a:rPr>
              <a:t>Colaborative</a:t>
            </a:r>
            <a:r>
              <a:rPr lang="pt-PT" i="1" dirty="0">
                <a:solidFill>
                  <a:srgbClr val="002060"/>
                </a:solidFill>
              </a:rPr>
              <a:t> for </a:t>
            </a:r>
            <a:r>
              <a:rPr lang="pt-PT" i="1" dirty="0" err="1">
                <a:solidFill>
                  <a:srgbClr val="002060"/>
                </a:solidFill>
              </a:rPr>
              <a:t>Academic</a:t>
            </a:r>
            <a:r>
              <a:rPr lang="pt-PT" i="1" dirty="0">
                <a:solidFill>
                  <a:srgbClr val="002060"/>
                </a:solidFill>
              </a:rPr>
              <a:t> Social na Emocional </a:t>
            </a:r>
            <a:r>
              <a:rPr lang="pt-PT" i="1" dirty="0" err="1">
                <a:solidFill>
                  <a:srgbClr val="002060"/>
                </a:solidFill>
              </a:rPr>
              <a:t>Learning</a:t>
            </a:r>
            <a:r>
              <a:rPr lang="pt-PT" i="1" dirty="0">
                <a:solidFill>
                  <a:srgbClr val="002060"/>
                </a:solidFill>
              </a:rPr>
              <a:t>)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endParaRPr lang="pt-PT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1FD7EA-7190-4610-815D-81F50A2830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8" r="-1628" b="22142"/>
          <a:stretch/>
        </p:blipFill>
        <p:spPr>
          <a:xfrm>
            <a:off x="7719044" y="1653286"/>
            <a:ext cx="4255781" cy="267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19C7C6-CF3B-4C36-83C4-4DA270C73B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75" t="15263" r="13635" b="11636"/>
          <a:stretch/>
        </p:blipFill>
        <p:spPr>
          <a:xfrm>
            <a:off x="8543924" y="4447565"/>
            <a:ext cx="2865461" cy="1618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0075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2 – Inteligência emocional e comunicação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466036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Atividades: </a:t>
            </a:r>
          </a:p>
          <a:p>
            <a:pPr marL="0" indent="0">
              <a:buNone/>
            </a:pPr>
            <a:endParaRPr lang="pt-PT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O 2º dia de formação foi dedicado ao racional teórico das SEL, designadamente: Autoconsciência</a:t>
            </a:r>
          </a:p>
          <a:p>
            <a:r>
              <a:rPr lang="pt-PT" dirty="0">
                <a:solidFill>
                  <a:srgbClr val="002060"/>
                </a:solidFill>
              </a:rPr>
              <a:t>Ciência das Emoções </a:t>
            </a:r>
          </a:p>
          <a:p>
            <a:r>
              <a:rPr lang="pt-PT" dirty="0">
                <a:solidFill>
                  <a:srgbClr val="002060"/>
                </a:solidFill>
              </a:rPr>
              <a:t>Inteligência Emocional </a:t>
            </a:r>
          </a:p>
          <a:p>
            <a:r>
              <a:rPr lang="pt-PT" dirty="0">
                <a:solidFill>
                  <a:srgbClr val="002060"/>
                </a:solidFill>
              </a:rPr>
              <a:t>Reconhecer emoções, valores, potenciais e fragilidades pessoais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 Reflexão sobre situações em que não controlamos as nossas emoções e quais os fatores de base 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Relação entre evento, pensamentos, sentimentos, ações e consequências .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endParaRPr lang="pt-PT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7922FC-0749-4131-A4C8-8091A1187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4" t="3709" b="11542"/>
          <a:stretch/>
        </p:blipFill>
        <p:spPr>
          <a:xfrm>
            <a:off x="8949128" y="1726541"/>
            <a:ext cx="3177080" cy="2248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B8C5B8-3F79-4EB9-92E1-0638B36271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377" r="23826" b="26216"/>
          <a:stretch/>
        </p:blipFill>
        <p:spPr>
          <a:xfrm>
            <a:off x="7929734" y="4270423"/>
            <a:ext cx="3541137" cy="1565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510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2 – Inteligência emocional e comunicação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14989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sz="2000" b="1" u="sng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dirty="0">
                <a:solidFill>
                  <a:srgbClr val="002060"/>
                </a:solidFill>
              </a:rPr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</a:rPr>
              <a:t> Reflexão- 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Modelo para uma boa comunicação 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indent="0">
              <a:buSzPct val="64285"/>
              <a:buNone/>
            </a:pPr>
            <a:r>
              <a:rPr lang="pt-PT" dirty="0">
                <a:solidFill>
                  <a:srgbClr val="0070C0"/>
                </a:solidFill>
              </a:rPr>
              <a:t> </a:t>
            </a: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7922FC-0749-4131-A4C8-8091A1187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4" t="3709" b="11542"/>
          <a:stretch/>
        </p:blipFill>
        <p:spPr>
          <a:xfrm>
            <a:off x="8949128" y="1726541"/>
            <a:ext cx="3177080" cy="2248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866D6C2-CE7F-4F7A-AAA9-796A72DEC2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05" t="8858" r="-668" b="4760"/>
          <a:stretch/>
        </p:blipFill>
        <p:spPr>
          <a:xfrm>
            <a:off x="2600793" y="2983986"/>
            <a:ext cx="4838774" cy="312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979720-412E-16D7-DCC0-F1C942E97FAC}"/>
              </a:ext>
            </a:extLst>
          </p:cNvPr>
          <p:cNvSpPr txBox="1"/>
          <p:nvPr/>
        </p:nvSpPr>
        <p:spPr>
          <a:xfrm>
            <a:off x="7439567" y="4055790"/>
            <a:ext cx="24781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002060"/>
                </a:solidFill>
              </a:rPr>
              <a:t>Níveis de escuta</a:t>
            </a:r>
          </a:p>
          <a:p>
            <a:pPr algn="ctr"/>
            <a:endParaRPr lang="pt-PT" sz="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rgbClr val="002060"/>
                </a:solidFill>
              </a:rPr>
              <a:t>Ignorar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rgbClr val="002060"/>
                </a:solidFill>
              </a:rPr>
              <a:t>Fingir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rgbClr val="002060"/>
                </a:solidFill>
              </a:rPr>
              <a:t>Escuta seletiva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rgbClr val="002060"/>
                </a:solidFill>
              </a:rPr>
              <a:t>Escuta ativa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rgbClr val="002060"/>
                </a:solidFill>
              </a:rPr>
              <a:t>Escuta empática</a:t>
            </a:r>
          </a:p>
        </p:txBody>
      </p:sp>
    </p:spTree>
    <p:extLst>
      <p:ext uri="{BB962C8B-B14F-4D97-AF65-F5344CB8AC3E}">
        <p14:creationId xmlns:p14="http://schemas.microsoft.com/office/powerpoint/2010/main" val="64343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3 –</a:t>
            </a:r>
            <a:r>
              <a:rPr lang="pt-PT" sz="3600" b="1" dirty="0">
                <a:solidFill>
                  <a:srgbClr val="002060"/>
                </a:solidFill>
              </a:rPr>
              <a:t>Inteligência social e colaboração</a:t>
            </a: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826643"/>
            <a:ext cx="6952848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 Programático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r>
              <a:rPr lang="pt-PT" dirty="0">
                <a:solidFill>
                  <a:srgbClr val="002060"/>
                </a:solidFill>
              </a:rPr>
              <a:t>Colaboração e competências  de relacionamento;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Atividades de grupo de SEL;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Autonomia, responsabilidade e interdependência saudável.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546614-46A1-429A-B69A-6C8846FC5D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5" t="15025" r="6665" b="18288"/>
          <a:stretch/>
        </p:blipFill>
        <p:spPr>
          <a:xfrm>
            <a:off x="7766975" y="1766483"/>
            <a:ext cx="4283801" cy="3405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906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5402776" y="3528114"/>
            <a:ext cx="664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dirty="0" err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Ghent</a:t>
            </a:r>
            <a:r>
              <a:rPr lang="pt-PT" sz="2400" b="0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2400" b="0" i="0" u="none" strike="noStrike" cap="none" dirty="0" err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r>
              <a:rPr lang="pt-PT" sz="2400" b="0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2400" b="0" i="0" u="none" strike="noStrike" cap="none" dirty="0" err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Academy</a:t>
            </a:r>
            <a:r>
              <a:rPr lang="pt-PT" sz="2400" b="0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          abril 2026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5402776" y="4547714"/>
            <a:ext cx="6262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1F5C99"/>
                </a:solidFill>
              </a:rPr>
              <a:t>Formandas: Claudina Oliveira, Carina Carmo e Nélia Amaral  </a:t>
            </a:r>
            <a:endParaRPr dirty="0">
              <a:solidFill>
                <a:srgbClr val="1F5C99"/>
              </a:solidFill>
            </a:endParaRPr>
          </a:p>
        </p:txBody>
      </p:sp>
      <p:pic>
        <p:nvPicPr>
          <p:cNvPr id="3" name="Imagem 2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EA254BB7-0B7B-7FBD-CDE1-EC03E1DD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4" name="Imagem 3" descr="Parceiros | CNDE">
            <a:extLst>
              <a:ext uri="{FF2B5EF4-FFF2-40B4-BE49-F238E27FC236}">
                <a16:creationId xmlns:a16="http://schemas.microsoft.com/office/drawing/2014/main" id="{7D75392A-D04E-3649-C89E-0276B3E1F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1570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38D46C4B-CA95-C40A-DAAE-F5A3498D614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95FBED-967E-445B-91E3-FAD93835F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20" y="2352162"/>
            <a:ext cx="4295587" cy="3221690"/>
          </a:xfrm>
          <a:prstGeom prst="rect">
            <a:avLst/>
          </a:prstGeom>
        </p:spPr>
      </p:pic>
      <p:sp>
        <p:nvSpPr>
          <p:cNvPr id="2" name="Google Shape;108;p2">
            <a:extLst>
              <a:ext uri="{FF2B5EF4-FFF2-40B4-BE49-F238E27FC236}">
                <a16:creationId xmlns:a16="http://schemas.microsoft.com/office/drawing/2014/main" id="{927F8E57-F5A3-65F3-3A5C-A51BD35087C6}"/>
              </a:ext>
            </a:extLst>
          </p:cNvPr>
          <p:cNvSpPr txBox="1">
            <a:spLocks/>
          </p:cNvSpPr>
          <p:nvPr/>
        </p:nvSpPr>
        <p:spPr>
          <a:xfrm>
            <a:off x="1633774" y="1121630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1800"/>
            </a:pPr>
            <a:r>
              <a:rPr lang="pt-PT" sz="2800">
                <a:solidFill>
                  <a:schemeClr val="bg2">
                    <a:lumMod val="25000"/>
                  </a:schemeClr>
                </a:solidFill>
              </a:rPr>
              <a:t>Curso de Formação : </a:t>
            </a:r>
            <a:r>
              <a:rPr lang="pt-PT" sz="2800" b="1">
                <a:solidFill>
                  <a:schemeClr val="bg2">
                    <a:lumMod val="25000"/>
                  </a:schemeClr>
                </a:solidFill>
              </a:rPr>
              <a:t>Aprendizagem Social e Emocional (SEL) para escolas de sucesso</a:t>
            </a:r>
            <a:endParaRPr lang="pt-PT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5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283994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3 –</a:t>
            </a:r>
            <a:r>
              <a:rPr lang="pt-PT" sz="3600" b="1" dirty="0">
                <a:solidFill>
                  <a:srgbClr val="002060"/>
                </a:solidFill>
              </a:rPr>
              <a:t>Inteligência social e colaboração</a:t>
            </a: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826643"/>
            <a:ext cx="7770995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pt-PT" dirty="0">
                <a:solidFill>
                  <a:srgbClr val="002060"/>
                </a:solidFill>
              </a:rPr>
              <a:t>O dia de formação foi dedicado à consciência social e à reflexão de como podemos promover as aprendizagens socio emocionais.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 Trabalho de grupo sobre uma preocupação, desafio e atividade a trabalhar na escola, a partir das SEL.</a:t>
            </a: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Partilha em grande grupo do trabalho desenvolvido.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C169238-AF8C-4800-89FE-F2A3ECC6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724" y="1091708"/>
            <a:ext cx="3449052" cy="258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1F63BEF-9349-4415-955D-CE151F160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832" y="3673042"/>
            <a:ext cx="3165765" cy="2374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88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3 –</a:t>
            </a:r>
            <a:r>
              <a:rPr lang="pt-PT" sz="3600" b="1" dirty="0">
                <a:solidFill>
                  <a:srgbClr val="002060"/>
                </a:solidFill>
              </a:rPr>
              <a:t>Inteligência social e colaboração</a:t>
            </a: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826643"/>
            <a:ext cx="6807466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pt-PT" sz="2400" dirty="0">
                <a:solidFill>
                  <a:srgbClr val="002060"/>
                </a:solidFill>
              </a:rPr>
              <a:t>A atividade de grupo conduziu a uma reflexão           sobre os desafios da colaboração: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lang="pt-PT" sz="1000" dirty="0">
              <a:solidFill>
                <a:srgbClr val="002060"/>
              </a:solidFill>
            </a:endParaRP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2060"/>
                </a:solidFill>
              </a:rPr>
              <a:t>Reconhecimento da oportunidade de investir nas SEL</a:t>
            </a: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2060"/>
                </a:solidFill>
              </a:rPr>
              <a:t>Criação de equipa com objetivos partilhados</a:t>
            </a: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2060"/>
                </a:solidFill>
              </a:rPr>
              <a:t>Planificar a inclusão das SEL nas atividades diárias</a:t>
            </a: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2060"/>
                </a:solidFill>
              </a:rPr>
              <a:t>Implementação consistente</a:t>
            </a: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2060"/>
                </a:solidFill>
              </a:rPr>
              <a:t>Avaliação do impacto</a:t>
            </a:r>
            <a:endParaRPr sz="2000" dirty="0">
              <a:solidFill>
                <a:srgbClr val="002060"/>
              </a:solidFill>
            </a:endParaRPr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79FA6D-1ED0-4655-837A-325E7A805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612" y="1095696"/>
            <a:ext cx="3757272" cy="4935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399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4 –Autorregulação, resiliência e gestão de conflitos</a:t>
            </a: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826643"/>
            <a:ext cx="7613916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>
              <a:buSzPct val="64285"/>
              <a:buNone/>
            </a:pPr>
            <a:r>
              <a:rPr lang="pt-PT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 Programático 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r>
              <a:rPr lang="pt-PT" dirty="0" err="1">
                <a:solidFill>
                  <a:srgbClr val="002060"/>
                </a:solidFill>
              </a:rPr>
              <a:t>Mindfulness</a:t>
            </a:r>
            <a:r>
              <a:rPr lang="pt-PT" dirty="0">
                <a:solidFill>
                  <a:srgbClr val="002060"/>
                </a:solidFill>
              </a:rPr>
              <a:t> nas escolas, limites saudáveis para melhores relacionamentos;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Obstáculos como oportunidades e outros blocos de construção para a resiliência;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Promover a gestão construtiva de conflitos com SEL.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EEE678-6B44-4E44-B0EE-07C5E7166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" t="15584" r="24956" b="26716"/>
          <a:stretch/>
        </p:blipFill>
        <p:spPr>
          <a:xfrm>
            <a:off x="8216900" y="1830052"/>
            <a:ext cx="3765883" cy="31978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99091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4 –Autorregulação, resiliência e gestão de conflitos</a:t>
            </a: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826643"/>
            <a:ext cx="6447520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sz="3300" dirty="0">
                <a:solidFill>
                  <a:srgbClr val="002060"/>
                </a:solidFill>
              </a:rPr>
              <a:t>As atividades de formação do 4º dia tiveram como propósito  responder às seguintes questões:</a:t>
            </a:r>
          </a:p>
          <a:p>
            <a:pPr marL="457200" lvl="1" indent="0" algn="ctr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pt-PT" sz="3200" dirty="0">
                <a:solidFill>
                  <a:srgbClr val="00B0F0"/>
                </a:solidFill>
              </a:rPr>
              <a:t>Como avaliar e gerir níveis de energia (em adultos e crianças)</a:t>
            </a:r>
          </a:p>
          <a:p>
            <a:pPr marL="457200" lvl="1" indent="0">
              <a:buNone/>
            </a:pPr>
            <a:endParaRPr lang="pt-PT" sz="3200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r>
              <a:rPr lang="pt-PT" sz="3200" dirty="0">
                <a:solidFill>
                  <a:srgbClr val="00B0F0"/>
                </a:solidFill>
              </a:rPr>
              <a:t>Como podemos desenvolver rotinas de relaxamento nas salas de aula nas escolas? </a:t>
            </a:r>
          </a:p>
          <a:p>
            <a:pPr marL="457200" lvl="1" indent="0">
              <a:buNone/>
            </a:pPr>
            <a:endParaRPr lang="pt-PT" sz="3200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r>
              <a:rPr lang="pt-PT" sz="3200" dirty="0">
                <a:solidFill>
                  <a:srgbClr val="00B0F0"/>
                </a:solidFill>
              </a:rPr>
              <a:t>Como podemos incrementar rotinas de  auto - cuidado? </a:t>
            </a:r>
            <a:endParaRPr lang="pt-PT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t-PT" dirty="0">
                <a:solidFill>
                  <a:srgbClr val="002060"/>
                </a:solidFill>
              </a:rPr>
              <a:t> </a:t>
            </a:r>
            <a:endParaRPr lang="pt-PT" dirty="0">
              <a:solidFill>
                <a:srgbClr val="00B0F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D4F3A22-87A6-4CF0-81C8-520C92EAC1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40" r="13759" b="25263"/>
          <a:stretch/>
        </p:blipFill>
        <p:spPr>
          <a:xfrm>
            <a:off x="7050504" y="1209291"/>
            <a:ext cx="5054045" cy="465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640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4 –Autorregulação, resiliência e gestão de conflitos</a:t>
            </a: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1337280"/>
            <a:ext cx="7613916" cy="445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 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b="1" dirty="0">
                <a:solidFill>
                  <a:srgbClr val="002060"/>
                </a:solidFill>
              </a:rPr>
              <a:t> Dinâmica de identificação de atividades específicas para promover relaxamento físico, mental, social e emocional. </a:t>
            </a:r>
          </a:p>
          <a:p>
            <a:pPr>
              <a:buFont typeface="Wingdings" panose="05000000000000000000" pitchFamily="2" charset="2"/>
              <a:buChar char="q"/>
            </a:pPr>
            <a:endParaRPr lang="pt-PT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b="1" dirty="0">
                <a:solidFill>
                  <a:srgbClr val="002060"/>
                </a:solidFill>
              </a:rPr>
              <a:t> Prática de exercícios ao ar livre de relaxamento e </a:t>
            </a:r>
            <a:r>
              <a:rPr lang="pt-PT" b="1" i="1" dirty="0" err="1">
                <a:solidFill>
                  <a:srgbClr val="002060"/>
                </a:solidFill>
              </a:rPr>
              <a:t>mindfulness</a:t>
            </a:r>
            <a:r>
              <a:rPr lang="pt-PT" b="1" i="1" dirty="0">
                <a:solidFill>
                  <a:srgbClr val="002060"/>
                </a:solidFill>
              </a:rPr>
              <a:t>.</a:t>
            </a:r>
            <a:endParaRPr lang="pt-PT" i="1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35B3DD-00EB-449E-AAC1-49E49A55D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969" y="4606036"/>
            <a:ext cx="2002807" cy="1396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D69B73-05B9-4D9E-8174-2794359A7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249" y="995744"/>
            <a:ext cx="257175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0118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4 –Autorregulação, resiliência e gestão de conflitos</a:t>
            </a: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61964" y="2281689"/>
            <a:ext cx="6791893" cy="445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 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PT" b="1" dirty="0">
                <a:solidFill>
                  <a:srgbClr val="002060"/>
                </a:solidFill>
              </a:rPr>
              <a:t> Reflexão – como podemos promover a nossa resiliência?</a:t>
            </a:r>
          </a:p>
          <a:p>
            <a:pPr>
              <a:buFont typeface="Wingdings" panose="05000000000000000000" pitchFamily="2" charset="2"/>
              <a:buChar char="q"/>
            </a:pPr>
            <a:endParaRPr lang="pt-PT" b="1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2F976F-FCF7-4373-8005-CB1B89444D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32" b="45250"/>
          <a:stretch/>
        </p:blipFill>
        <p:spPr>
          <a:xfrm>
            <a:off x="7127086" y="1993486"/>
            <a:ext cx="4918246" cy="2682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14984C-BB3B-340E-8AF6-9598D219D48B}"/>
              </a:ext>
            </a:extLst>
          </p:cNvPr>
          <p:cNvSpPr/>
          <p:nvPr/>
        </p:nvSpPr>
        <p:spPr>
          <a:xfrm>
            <a:off x="8289136" y="4749660"/>
            <a:ext cx="3045614" cy="13372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002060"/>
                </a:solidFill>
              </a:rPr>
              <a:t>Resiliência: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rgbClr val="002060"/>
                </a:solidFill>
              </a:rPr>
              <a:t>Autocuidado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rgbClr val="002060"/>
                </a:solidFill>
              </a:rPr>
              <a:t>Foco no crescimento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rgbClr val="002060"/>
                </a:solidFill>
              </a:rPr>
              <a:t>Rede de apoio</a:t>
            </a:r>
          </a:p>
        </p:txBody>
      </p:sp>
    </p:spTree>
    <p:extLst>
      <p:ext uri="{BB962C8B-B14F-4D97-AF65-F5344CB8AC3E}">
        <p14:creationId xmlns:p14="http://schemas.microsoft.com/office/powerpoint/2010/main" val="1961151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6784405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>
              <a:buSzPct val="64285"/>
              <a:buNone/>
            </a:pPr>
            <a:r>
              <a:rPr lang="pt-PT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 Programático 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r>
              <a:rPr lang="pt-PT" dirty="0">
                <a:solidFill>
                  <a:srgbClr val="002060"/>
                </a:solidFill>
              </a:rPr>
              <a:t>Alargar o SEL para as famílias e a comunidade em geral;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Elaborar um caminho único para SEL;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Compartilhar e comparar com colegas de curso;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Atividades de encerramento para o grupo.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D5CCA1-285F-4B53-B2B6-F70AD39A3D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7" t="18807" r="8557" b="14524"/>
          <a:stretch/>
        </p:blipFill>
        <p:spPr>
          <a:xfrm>
            <a:off x="7678147" y="2273970"/>
            <a:ext cx="4513854" cy="2924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7864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7121290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u="sng" dirty="0"/>
              <a:t> :</a:t>
            </a:r>
          </a:p>
          <a:p>
            <a:pPr marL="0" indent="0">
              <a:buNone/>
            </a:pPr>
            <a:endParaRPr lang="pt-PT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Trabalho de grupo por escolas com o objetivo de criar um plano de intervenção, tendo por base o modelo CASEL.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71C054-16E8-49B3-B2CA-120836424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275" y="2149418"/>
            <a:ext cx="4467726" cy="3000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8826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8071116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u="sng" dirty="0"/>
              <a:t> :</a:t>
            </a:r>
          </a:p>
          <a:p>
            <a:pPr marL="0" indent="0">
              <a:buNone/>
            </a:pPr>
            <a:endParaRPr lang="pt-PT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Trabalho de grupo por escolas com o objetivo de criar um plano de intervenção, tendo por base o modelo CASEL: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dirty="0">
                <a:solidFill>
                  <a:srgbClr val="002060"/>
                </a:solidFill>
              </a:rPr>
              <a:t>Quais os recursos que existem na escola?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dirty="0">
                <a:solidFill>
                  <a:srgbClr val="002060"/>
                </a:solidFill>
              </a:rPr>
              <a:t>Que outros recursos existem na comunidade?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dirty="0">
                <a:solidFill>
                  <a:srgbClr val="002060"/>
                </a:solidFill>
              </a:rPr>
              <a:t>Qual a relação de cooperação atual entre essas comunidades (internas e externas à escola)?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577A77-BD42-4C2C-9367-D29035510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5004" y="1085342"/>
            <a:ext cx="1897852" cy="2770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57A573-36FC-4FCA-A05F-F8056C44F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944" y="2815395"/>
            <a:ext cx="1723056" cy="3396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2116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7510980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u="sng" dirty="0"/>
              <a:t> :</a:t>
            </a:r>
          </a:p>
          <a:p>
            <a:pPr marL="0" indent="0">
              <a:buNone/>
            </a:pPr>
            <a:endParaRPr lang="pt-PT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Trabalho de grupo por escolas com o objetivo de criar um plano de intervenção, tendo por base o modelo CASEL:</a:t>
            </a: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dirty="0">
                <a:solidFill>
                  <a:srgbClr val="002060"/>
                </a:solidFill>
              </a:rPr>
              <a:t>Elaboração do Projeto aplicando o instrumento de planificação: </a:t>
            </a:r>
            <a:r>
              <a:rPr lang="pt-PT" i="1" dirty="0" err="1">
                <a:solidFill>
                  <a:srgbClr val="002060"/>
                </a:solidFill>
              </a:rPr>
              <a:t>CASEl</a:t>
            </a:r>
            <a:r>
              <a:rPr lang="pt-PT" i="1" dirty="0">
                <a:solidFill>
                  <a:srgbClr val="002060"/>
                </a:solidFill>
              </a:rPr>
              <a:t> </a:t>
            </a:r>
            <a:r>
              <a:rPr lang="pt-PT" i="1" dirty="0" err="1">
                <a:solidFill>
                  <a:srgbClr val="002060"/>
                </a:solidFill>
              </a:rPr>
              <a:t>Roadmap</a:t>
            </a:r>
            <a:r>
              <a:rPr lang="pt-PT" i="1" dirty="0">
                <a:solidFill>
                  <a:srgbClr val="002060"/>
                </a:solidFill>
              </a:rPr>
              <a:t>.</a:t>
            </a:r>
            <a:endParaRPr lang="pt-PT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E6FAC42-F2FF-4E2F-B335-C1D783F6F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964" y="1384231"/>
            <a:ext cx="3819758" cy="172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3BAF6A-5BB4-46C0-8054-4A1A6D998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460" y="3932376"/>
            <a:ext cx="3437479" cy="191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920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Curso de Formação : </a:t>
            </a:r>
            <a:r>
              <a:rPr lang="pt-PT" sz="2800" b="1" dirty="0">
                <a:solidFill>
                  <a:schemeClr val="bg2">
                    <a:lumMod val="25000"/>
                  </a:schemeClr>
                </a:solidFill>
              </a:rPr>
              <a:t>Aprendizagem Social e Emocional (SEL) para escolas de sucesso</a:t>
            </a:r>
            <a:endParaRPr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2249083" y="5511602"/>
            <a:ext cx="7838814" cy="57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 i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“ Eu aprendi que as pessoas esquecerão o que você diz, esquecerão o que você fez, mas as pessoas nunca esquecerão aquilo que você as fez sentir”.</a:t>
            </a:r>
            <a:endParaRPr sz="2200" b="1" i="1" dirty="0">
              <a:solidFill>
                <a:srgbClr val="002060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Font typeface="Arial"/>
              <a:buNone/>
            </a:pPr>
            <a:endParaRPr sz="20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6F463FF-E56F-47A9-A0D7-0177C7EC4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475" y="1510991"/>
            <a:ext cx="7620000" cy="3793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7049100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u="sng" dirty="0"/>
              <a:t> :</a:t>
            </a:r>
          </a:p>
          <a:p>
            <a:pPr marL="0" indent="0">
              <a:buNone/>
            </a:pPr>
            <a:endParaRPr lang="pt-PT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>
                <a:solidFill>
                  <a:srgbClr val="002060"/>
                </a:solidFill>
              </a:rPr>
              <a:t> Apresentação dos projetos elaborados em grupo, por escolas. Exploração de similaridades, diferenças e oportunidades e desafios à sua implementação.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7F444-E837-4FDB-8BE0-4EF0A082ED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68"/>
          <a:stretch/>
        </p:blipFill>
        <p:spPr>
          <a:xfrm>
            <a:off x="9573982" y="3552105"/>
            <a:ext cx="2618018" cy="2510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05714A4-C0DF-40A9-8A08-771ADEE576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86" b="11335"/>
          <a:stretch/>
        </p:blipFill>
        <p:spPr>
          <a:xfrm>
            <a:off x="7711749" y="825064"/>
            <a:ext cx="1880760" cy="3391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11467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5–</a:t>
            </a:r>
            <a:r>
              <a:rPr lang="pt-PT" sz="3600" b="1" dirty="0">
                <a:solidFill>
                  <a:srgbClr val="002060"/>
                </a:solidFill>
              </a:rPr>
              <a:t>Construção de comunidade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584616" y="1327748"/>
            <a:ext cx="5843935" cy="456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buNone/>
            </a:pPr>
            <a:r>
              <a:rPr lang="pt-PT" u="sng" dirty="0">
                <a:solidFill>
                  <a:srgbClr val="002060"/>
                </a:solidFill>
              </a:rPr>
              <a:t>Atividades</a:t>
            </a:r>
            <a:r>
              <a:rPr lang="pt-PT" u="sng" dirty="0"/>
              <a:t> :</a:t>
            </a:r>
          </a:p>
          <a:p>
            <a:pPr marL="0" indent="0">
              <a:buNone/>
            </a:pPr>
            <a:endParaRPr lang="pt-PT" sz="2400" u="sng" dirty="0"/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Avaliação do Curso: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002060"/>
                </a:solidFill>
              </a:rPr>
              <a:t>    reflexão sobre as competências  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002060"/>
                </a:solidFill>
              </a:rPr>
              <a:t>    adquiridas, partilhas, feedback   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002060"/>
                </a:solidFill>
              </a:rPr>
              <a:t>    e propostas</a:t>
            </a:r>
          </a:p>
          <a:p>
            <a:pPr marL="457200" lvl="1" indent="0">
              <a:buNone/>
            </a:pPr>
            <a:endParaRPr lang="pt-PT" sz="2000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rgbClr val="002060"/>
                </a:solidFill>
              </a:rPr>
              <a:t>Entrega dos Certificados de   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002060"/>
                </a:solidFill>
              </a:rPr>
              <a:t>     frequência</a:t>
            </a:r>
          </a:p>
          <a:p>
            <a:pPr marL="457200" lvl="1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533DDA-2A07-49F5-A132-6826B769C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63" t="14340" r="16206" b="47925"/>
          <a:stretch/>
        </p:blipFill>
        <p:spPr>
          <a:xfrm>
            <a:off x="6089191" y="1110091"/>
            <a:ext cx="2811348" cy="2052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0B140D-0C26-4DDA-B58F-680453300B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366" b="25354"/>
          <a:stretch/>
        </p:blipFill>
        <p:spPr>
          <a:xfrm>
            <a:off x="6736685" y="3513646"/>
            <a:ext cx="1894043" cy="2617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442539E-72EA-451C-925D-9FD9D802C2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7035"/>
          <a:stretch/>
        </p:blipFill>
        <p:spPr>
          <a:xfrm>
            <a:off x="9789527" y="3612340"/>
            <a:ext cx="1894043" cy="2392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F2155F9-EDDC-4C29-A5A8-039D209006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275" b="35529"/>
          <a:stretch/>
        </p:blipFill>
        <p:spPr>
          <a:xfrm>
            <a:off x="9880979" y="1109120"/>
            <a:ext cx="2011965" cy="2106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8372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2051839" y="632233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6–Encerramento do curso </a:t>
            </a:r>
            <a:br>
              <a:rPr lang="pt-PT" sz="3200" b="1" dirty="0">
                <a:solidFill>
                  <a:srgbClr val="002060"/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e atividades culturais</a:t>
            </a: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br>
              <a:rPr lang="pt-PT" b="1" dirty="0"/>
            </a:br>
            <a:r>
              <a:rPr lang="pt-PT" sz="3200" b="1" dirty="0">
                <a:solidFill>
                  <a:srgbClr val="002060"/>
                </a:solidFill>
              </a:rPr>
              <a:t> </a:t>
            </a:r>
            <a:br>
              <a:rPr lang="pt-PT" b="1" dirty="0"/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602984" y="1190154"/>
            <a:ext cx="8071116" cy="49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DC2839D-C36D-428F-9156-9A1898CAC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258" y="1378392"/>
            <a:ext cx="2720758" cy="4357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7F25E91-C9D5-F33C-9D77-22D444C598BE}"/>
              </a:ext>
            </a:extLst>
          </p:cNvPr>
          <p:cNvSpPr txBox="1"/>
          <p:nvPr/>
        </p:nvSpPr>
        <p:spPr>
          <a:xfrm>
            <a:off x="972419" y="3744066"/>
            <a:ext cx="71174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b="1" dirty="0">
                <a:solidFill>
                  <a:srgbClr val="002060"/>
                </a:solidFill>
              </a:rPr>
              <a:t>A Organização disponibilizou uma visita guiada pela cidade e um </a:t>
            </a:r>
            <a:r>
              <a:rPr lang="pt-PT" sz="2800" b="1" i="1" dirty="0" err="1">
                <a:solidFill>
                  <a:srgbClr val="002060"/>
                </a:solidFill>
              </a:rPr>
              <a:t>city</a:t>
            </a:r>
            <a:r>
              <a:rPr lang="pt-PT" sz="2800" b="1" i="1" dirty="0">
                <a:solidFill>
                  <a:srgbClr val="002060"/>
                </a:solidFill>
              </a:rPr>
              <a:t> </a:t>
            </a:r>
            <a:r>
              <a:rPr lang="pt-PT" sz="2800" b="1" i="1" dirty="0" err="1">
                <a:solidFill>
                  <a:srgbClr val="002060"/>
                </a:solidFill>
              </a:rPr>
              <a:t>card</a:t>
            </a:r>
            <a:r>
              <a:rPr lang="pt-PT" sz="2800" b="1" i="1" dirty="0">
                <a:solidFill>
                  <a:srgbClr val="002060"/>
                </a:solidFill>
              </a:rPr>
              <a:t> </a:t>
            </a:r>
            <a:r>
              <a:rPr lang="pt-PT" sz="2800" b="1" dirty="0">
                <a:solidFill>
                  <a:srgbClr val="002060"/>
                </a:solidFill>
              </a:rPr>
              <a:t>para visita dos principais pontos turísticos da cidade de </a:t>
            </a:r>
            <a:r>
              <a:rPr lang="pt-PT" sz="2800" b="1" dirty="0" err="1">
                <a:solidFill>
                  <a:srgbClr val="002060"/>
                </a:solidFill>
              </a:rPr>
              <a:t>Ghent</a:t>
            </a:r>
            <a:r>
              <a:rPr lang="pt-PT" sz="2800" b="1" dirty="0">
                <a:solidFill>
                  <a:srgbClr val="002060"/>
                </a:solidFill>
              </a:rPr>
              <a:t> de forma autónoma. </a:t>
            </a:r>
          </a:p>
          <a:p>
            <a:pPr algn="just"/>
            <a:endParaRPr lang="pt-PT" b="1" dirty="0">
              <a:solidFill>
                <a:srgbClr val="00206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2252F5-01B2-3B94-E1A7-8AA205688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871" y="1359255"/>
            <a:ext cx="3087238" cy="23154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131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9c350aaa0_0_73"/>
          <p:cNvSpPr/>
          <p:nvPr/>
        </p:nvSpPr>
        <p:spPr>
          <a:xfrm>
            <a:off x="1963712" y="6211669"/>
            <a:ext cx="698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09c350aaa0_0_73"/>
          <p:cNvSpPr/>
          <p:nvPr/>
        </p:nvSpPr>
        <p:spPr>
          <a:xfrm>
            <a:off x="0" y="6130977"/>
            <a:ext cx="12192000" cy="726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09c350aaa0_0_73"/>
          <p:cNvSpPr/>
          <p:nvPr/>
        </p:nvSpPr>
        <p:spPr>
          <a:xfrm>
            <a:off x="0" y="0"/>
            <a:ext cx="5847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09c350aaa0_0_73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09c350aaa0_0_73"/>
          <p:cNvSpPr txBox="1"/>
          <p:nvPr/>
        </p:nvSpPr>
        <p:spPr>
          <a:xfrm>
            <a:off x="2600793" y="6130977"/>
            <a:ext cx="698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09c350aaa0_0_73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8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09c350aaa0_0_73"/>
          <p:cNvSpPr txBox="1">
            <a:spLocks noGrp="1"/>
          </p:cNvSpPr>
          <p:nvPr>
            <p:ph type="title"/>
          </p:nvPr>
        </p:nvSpPr>
        <p:spPr>
          <a:xfrm>
            <a:off x="2563200" y="186550"/>
            <a:ext cx="87633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6"/>
              <a:buFont typeface="Play"/>
              <a:buNone/>
            </a:pP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Ghent</a:t>
            </a:r>
            <a:r>
              <a:rPr lang="pt-PT" sz="4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r>
              <a:rPr lang="pt-PT" sz="4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Academy</a:t>
            </a:r>
            <a:endParaRPr sz="40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6"/>
              <a:buFont typeface="Play"/>
              <a:buNone/>
            </a:pPr>
            <a:r>
              <a:rPr lang="pt-PT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Atividades Culturais</a:t>
            </a:r>
            <a:endParaRPr sz="26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BA1181C2-FA2D-5698-AF9C-FC1184486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C78CF657-72BD-F3A0-C802-BB32FBC2C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-1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482B4196-1445-A0D4-0281-E4EF2B1D371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2E2636-5BC8-4578-9B22-8C20AE1B9A9A}"/>
              </a:ext>
            </a:extLst>
          </p:cNvPr>
          <p:cNvSpPr txBox="1"/>
          <p:nvPr/>
        </p:nvSpPr>
        <p:spPr>
          <a:xfrm>
            <a:off x="699369" y="3057781"/>
            <a:ext cx="108875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02060"/>
                </a:solidFill>
              </a:rPr>
              <a:t>A</a:t>
            </a:r>
            <a:r>
              <a:rPr lang="pt-PT" sz="2000" b="1" dirty="0">
                <a:solidFill>
                  <a:srgbClr val="002060"/>
                </a:solidFill>
              </a:rPr>
              <a:t>lguns exemplos do nosso roteiro cultural:</a:t>
            </a: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 algn="just"/>
            <a:endParaRPr lang="pt-PT" b="1" dirty="0">
              <a:solidFill>
                <a:srgbClr val="002060"/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A09AAD0-EBF1-4FE8-AEC7-F948EAD65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622" y="1038220"/>
            <a:ext cx="1404981" cy="18733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347ABB7-8D3B-4C6A-9637-E41DCFB04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535" y="1434199"/>
            <a:ext cx="1404981" cy="14773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BE045A46-4CE1-4276-BD4E-8D6AAACAA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7053" y="3752068"/>
            <a:ext cx="1590081" cy="234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ACED691C-2536-42B5-BB56-5FC196269C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6251" y="3761950"/>
            <a:ext cx="1759656" cy="234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4A05D916-7112-4B64-85DB-28FB976E2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187" y="3752067"/>
            <a:ext cx="1802904" cy="234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01ED603F-5F32-4CCC-83FC-760A2D59D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0921" y="3768791"/>
            <a:ext cx="1738376" cy="2362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BA6CD42F-3B4C-41DF-B5FC-A288235D31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8073" y="3715625"/>
            <a:ext cx="1794401" cy="2392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CCEA047-6A52-3A7E-0B8C-7B0D36893C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055" y="678649"/>
            <a:ext cx="1822049" cy="2381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04DE948-811D-B9F2-C320-3264BEA162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6739" y="1065504"/>
            <a:ext cx="2355735" cy="1766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796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9c350aaa0_0_73"/>
          <p:cNvSpPr/>
          <p:nvPr/>
        </p:nvSpPr>
        <p:spPr>
          <a:xfrm>
            <a:off x="1963712" y="6211669"/>
            <a:ext cx="698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09c350aaa0_0_73"/>
          <p:cNvSpPr/>
          <p:nvPr/>
        </p:nvSpPr>
        <p:spPr>
          <a:xfrm>
            <a:off x="0" y="6130977"/>
            <a:ext cx="12192000" cy="726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09c350aaa0_0_73"/>
          <p:cNvSpPr/>
          <p:nvPr/>
        </p:nvSpPr>
        <p:spPr>
          <a:xfrm>
            <a:off x="0" y="0"/>
            <a:ext cx="5847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09c350aaa0_0_73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09c350aaa0_0_73"/>
          <p:cNvSpPr txBox="1"/>
          <p:nvPr/>
        </p:nvSpPr>
        <p:spPr>
          <a:xfrm>
            <a:off x="2600793" y="6130977"/>
            <a:ext cx="698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09c350aaa0_0_73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8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09c350aaa0_0_73"/>
          <p:cNvSpPr txBox="1">
            <a:spLocks noGrp="1"/>
          </p:cNvSpPr>
          <p:nvPr>
            <p:ph type="title"/>
          </p:nvPr>
        </p:nvSpPr>
        <p:spPr>
          <a:xfrm>
            <a:off x="2315550" y="122627"/>
            <a:ext cx="87633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6"/>
              <a:buFont typeface="Play"/>
              <a:buNone/>
            </a:pP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Ghent</a:t>
            </a:r>
            <a:r>
              <a:rPr lang="pt-PT" sz="4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r>
              <a:rPr lang="pt-PT" sz="4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Academy</a:t>
            </a:r>
            <a:endParaRPr sz="40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6"/>
              <a:buFont typeface="Play"/>
              <a:buNone/>
            </a:pPr>
            <a:r>
              <a:rPr lang="pt-PT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Atividades Culturais</a:t>
            </a:r>
            <a:endParaRPr sz="26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BA1181C2-FA2D-5698-AF9C-FC1184486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C78CF657-72BD-F3A0-C802-BB32FBC2C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-1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482B4196-1445-A0D4-0281-E4EF2B1D371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2E2636-5BC8-4578-9B22-8C20AE1B9A9A}"/>
              </a:ext>
            </a:extLst>
          </p:cNvPr>
          <p:cNvSpPr txBox="1"/>
          <p:nvPr/>
        </p:nvSpPr>
        <p:spPr>
          <a:xfrm>
            <a:off x="584617" y="2810744"/>
            <a:ext cx="11476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PT" sz="2000" b="1" dirty="0">
              <a:solidFill>
                <a:srgbClr val="002060"/>
              </a:solidFill>
            </a:endParaRPr>
          </a:p>
          <a:p>
            <a:pPr algn="ctr"/>
            <a:r>
              <a:rPr lang="pt-PT" b="1" dirty="0" err="1">
                <a:solidFill>
                  <a:srgbClr val="002060"/>
                </a:solidFill>
              </a:rPr>
              <a:t>Ghent</a:t>
            </a:r>
            <a:r>
              <a:rPr lang="pt-PT" b="1" dirty="0">
                <a:solidFill>
                  <a:srgbClr val="002060"/>
                </a:solidFill>
              </a:rPr>
              <a:t> é uma cidade medieval conhecida pelos seus Waffles, “narizes de </a:t>
            </a:r>
            <a:r>
              <a:rPr lang="pt-PT" b="1" dirty="0" err="1">
                <a:solidFill>
                  <a:srgbClr val="002060"/>
                </a:solidFill>
              </a:rPr>
              <a:t>Ghent</a:t>
            </a:r>
            <a:r>
              <a:rPr lang="pt-PT" b="1" dirty="0">
                <a:solidFill>
                  <a:srgbClr val="002060"/>
                </a:solidFill>
              </a:rPr>
              <a:t>” e pela cerveja belga. </a:t>
            </a:r>
          </a:p>
          <a:p>
            <a:pPr algn="ctr"/>
            <a:r>
              <a:rPr lang="pt-PT" b="1" dirty="0">
                <a:solidFill>
                  <a:srgbClr val="002060"/>
                </a:solidFill>
              </a:rPr>
              <a:t>Há turistas que consideram </a:t>
            </a:r>
            <a:r>
              <a:rPr lang="pt-PT" b="1" dirty="0" err="1">
                <a:solidFill>
                  <a:srgbClr val="002060"/>
                </a:solidFill>
              </a:rPr>
              <a:t>Ghent</a:t>
            </a:r>
            <a:r>
              <a:rPr lang="pt-PT" b="1" dirty="0">
                <a:solidFill>
                  <a:srgbClr val="002060"/>
                </a:solidFill>
              </a:rPr>
              <a:t> especialmente mágica e encantadora à noite.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980DB5-8502-47C9-A0FF-7F9880A3B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271" y="4002236"/>
            <a:ext cx="2363741" cy="1988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59148C6-0966-421A-B031-B3204B29F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395" y="4097319"/>
            <a:ext cx="1516479" cy="2021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9FD5E2E-3BE7-4F51-B318-AD553BBA6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939" y="4147286"/>
            <a:ext cx="1399378" cy="1865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302714F-F36F-443F-928E-C95605885D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604" y="1163179"/>
            <a:ext cx="2327256" cy="1745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F4878DB-334F-405B-8AD7-F589399C2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140" y="748818"/>
            <a:ext cx="2879736" cy="2159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3BC9806-1A33-4CC3-99CB-922694164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9014" y="1359555"/>
            <a:ext cx="2687392" cy="1692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B37580-B8B1-433C-87B0-0529E8232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624" y="4165952"/>
            <a:ext cx="1600282" cy="17293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60435A5-A889-42C3-B936-0E1FD22DF8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9966" y="4073526"/>
            <a:ext cx="1940145" cy="1845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45836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5871DBC-32B3-4504-A038-992883840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" t="24235" r="17668" b="16216"/>
          <a:stretch/>
        </p:blipFill>
        <p:spPr>
          <a:xfrm>
            <a:off x="3099333" y="0"/>
            <a:ext cx="5993334" cy="2653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018A35-2D1F-4C99-BFC0-768B5364D0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2" r="15600"/>
          <a:stretch>
            <a:fillRect/>
          </a:stretch>
        </p:blipFill>
        <p:spPr>
          <a:xfrm>
            <a:off x="467137" y="3202071"/>
            <a:ext cx="4267311" cy="273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574775F-9FC3-4590-8787-BF983199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05" t="12012"/>
          <a:stretch>
            <a:fillRect/>
          </a:stretch>
        </p:blipFill>
        <p:spPr>
          <a:xfrm>
            <a:off x="7748568" y="3917326"/>
            <a:ext cx="4373582" cy="2465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5" name="Google Shape;255;g2fa01832043_0_64"/>
          <p:cNvSpPr/>
          <p:nvPr/>
        </p:nvSpPr>
        <p:spPr>
          <a:xfrm>
            <a:off x="1963712" y="6211669"/>
            <a:ext cx="698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fa01832043_0_64"/>
          <p:cNvSpPr/>
          <p:nvPr/>
        </p:nvSpPr>
        <p:spPr>
          <a:xfrm>
            <a:off x="0" y="6130977"/>
            <a:ext cx="12192000" cy="726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fa01832043_0_64"/>
          <p:cNvSpPr/>
          <p:nvPr/>
        </p:nvSpPr>
        <p:spPr>
          <a:xfrm>
            <a:off x="0" y="0"/>
            <a:ext cx="5847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fa01832043_0_64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fa01832043_0_64"/>
          <p:cNvSpPr txBox="1"/>
          <p:nvPr/>
        </p:nvSpPr>
        <p:spPr>
          <a:xfrm>
            <a:off x="2600793" y="6130977"/>
            <a:ext cx="698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g2fa01832043_0_64" descr="Enviar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85238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fa01832043_0_64"/>
          <p:cNvSpPr txBox="1">
            <a:spLocks noGrp="1"/>
          </p:cNvSpPr>
          <p:nvPr>
            <p:ph type="title"/>
          </p:nvPr>
        </p:nvSpPr>
        <p:spPr>
          <a:xfrm>
            <a:off x="584616" y="2946758"/>
            <a:ext cx="11607384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buSzPts val="3556"/>
            </a:pPr>
            <a:r>
              <a:rPr lang="pt-PT" sz="2400" b="1" dirty="0" err="1">
                <a:solidFill>
                  <a:srgbClr val="002060"/>
                </a:solidFill>
              </a:rPr>
              <a:t>Dankbar</a:t>
            </a:r>
            <a:r>
              <a:rPr lang="pt-PT" sz="2400" b="1" dirty="0">
                <a:solidFill>
                  <a:srgbClr val="002060"/>
                </a:solidFill>
              </a:rPr>
              <a:t> </a:t>
            </a:r>
            <a:r>
              <a:rPr lang="pt-PT" sz="2400" b="1" dirty="0" err="1">
                <a:solidFill>
                  <a:srgbClr val="002060"/>
                </a:solidFill>
              </a:rPr>
              <a:t>für</a:t>
            </a:r>
            <a:r>
              <a:rPr lang="pt-PT" sz="2400" b="1" dirty="0">
                <a:solidFill>
                  <a:srgbClr val="002060"/>
                </a:solidFill>
              </a:rPr>
              <a:t> die </a:t>
            </a:r>
            <a:r>
              <a:rPr lang="pt-PT" sz="2400" b="1" dirty="0" err="1">
                <a:solidFill>
                  <a:srgbClr val="002060"/>
                </a:solidFill>
              </a:rPr>
              <a:t>Erfahrung</a:t>
            </a:r>
            <a:br>
              <a:rPr lang="pt-PT" sz="2400" b="1" dirty="0">
                <a:solidFill>
                  <a:srgbClr val="002060"/>
                </a:solidFill>
              </a:rPr>
            </a:br>
            <a:r>
              <a:rPr lang="pt-PT" sz="2400" b="1" dirty="0" err="1">
                <a:solidFill>
                  <a:srgbClr val="002060"/>
                </a:solidFill>
              </a:rPr>
              <a:t>Grateful</a:t>
            </a:r>
            <a:r>
              <a:rPr lang="pt-PT" sz="2400" b="1" dirty="0">
                <a:solidFill>
                  <a:srgbClr val="002060"/>
                </a:solidFill>
              </a:rPr>
              <a:t> for </a:t>
            </a:r>
            <a:r>
              <a:rPr lang="pt-PT" sz="2400" b="1" dirty="0" err="1">
                <a:solidFill>
                  <a:srgbClr val="002060"/>
                </a:solidFill>
              </a:rPr>
              <a:t>the</a:t>
            </a:r>
            <a:r>
              <a:rPr lang="pt-PT" sz="2400" b="1" dirty="0">
                <a:solidFill>
                  <a:srgbClr val="002060"/>
                </a:solidFill>
              </a:rPr>
              <a:t> </a:t>
            </a:r>
            <a:r>
              <a:rPr lang="pt-PT" sz="2400" b="1" dirty="0" err="1">
                <a:solidFill>
                  <a:srgbClr val="002060"/>
                </a:solidFill>
              </a:rPr>
              <a:t>experience</a:t>
            </a:r>
            <a:br>
              <a:rPr lang="pt-PT" sz="2400" b="1" dirty="0">
                <a:solidFill>
                  <a:srgbClr val="002060"/>
                </a:solidFill>
              </a:rPr>
            </a:br>
            <a:r>
              <a:rPr lang="pt-PT" sz="2400" b="1" dirty="0" err="1">
                <a:solidFill>
                  <a:srgbClr val="002060"/>
                </a:solidFill>
              </a:rPr>
              <a:t>Reconnaissante</a:t>
            </a:r>
            <a:r>
              <a:rPr lang="pt-PT" sz="2400" b="1" dirty="0">
                <a:solidFill>
                  <a:srgbClr val="002060"/>
                </a:solidFill>
              </a:rPr>
              <a:t> </a:t>
            </a:r>
            <a:r>
              <a:rPr lang="pt-PT" sz="2400" b="1" dirty="0" err="1">
                <a:solidFill>
                  <a:srgbClr val="002060"/>
                </a:solidFill>
              </a:rPr>
              <a:t>pour</a:t>
            </a:r>
            <a:r>
              <a:rPr lang="pt-PT" sz="2400" b="1" dirty="0">
                <a:solidFill>
                  <a:srgbClr val="002060"/>
                </a:solidFill>
              </a:rPr>
              <a:t> </a:t>
            </a:r>
            <a:r>
              <a:rPr lang="pt-PT" sz="2400" b="1" dirty="0" err="1">
                <a:solidFill>
                  <a:srgbClr val="002060"/>
                </a:solidFill>
              </a:rPr>
              <a:t>l'expérience</a:t>
            </a:r>
            <a:br>
              <a:rPr lang="pt-PT" sz="2400" b="1" dirty="0">
                <a:solidFill>
                  <a:srgbClr val="002060"/>
                </a:solidFill>
              </a:rPr>
            </a:br>
            <a:r>
              <a:rPr lang="pt-PT" sz="2400" b="1" dirty="0">
                <a:solidFill>
                  <a:srgbClr val="002060"/>
                </a:solidFill>
              </a:rPr>
              <a:t>Gratas pela Experiência .</a:t>
            </a:r>
            <a:r>
              <a:rPr lang="pt-PT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A4834E9E-0776-CF13-737A-C5F641561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23C293CF-6C0E-B86A-C011-ED7F3E180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8283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2BBBCD3F-BD8C-2813-B9EF-E62F30CB6D40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sp>
        <p:nvSpPr>
          <p:cNvPr id="7" name="Bolha de Discurso: Oval 6">
            <a:extLst>
              <a:ext uri="{FF2B5EF4-FFF2-40B4-BE49-F238E27FC236}">
                <a16:creationId xmlns:a16="http://schemas.microsoft.com/office/drawing/2014/main" id="{326DF043-60AC-976D-F545-AEBB3802B716}"/>
              </a:ext>
            </a:extLst>
          </p:cNvPr>
          <p:cNvSpPr/>
          <p:nvPr/>
        </p:nvSpPr>
        <p:spPr>
          <a:xfrm>
            <a:off x="9250426" y="1069438"/>
            <a:ext cx="2800350" cy="1190886"/>
          </a:xfrm>
          <a:prstGeom prst="wedgeEllipseCallout">
            <a:avLst>
              <a:gd name="adj1" fmla="val -85686"/>
              <a:gd name="adj2" fmla="val -94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>
              <a:solidFill>
                <a:schemeClr val="tx1"/>
              </a:solidFill>
            </a:endParaRPr>
          </a:p>
          <a:p>
            <a:pPr algn="ctr"/>
            <a:r>
              <a:rPr lang="pt-PT" sz="1200" dirty="0">
                <a:solidFill>
                  <a:srgbClr val="002060"/>
                </a:solidFill>
              </a:rPr>
              <a:t>A beleza da aprendizagem é ser uma conquista pessoal que ninguém te pode  tirar.</a:t>
            </a:r>
          </a:p>
          <a:p>
            <a:pPr algn="ctr"/>
            <a:r>
              <a:rPr lang="pt-PT" sz="1200" dirty="0">
                <a:solidFill>
                  <a:srgbClr val="002060"/>
                </a:solidFill>
              </a:rPr>
              <a:t>B.B. King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Curso de Formação : </a:t>
            </a:r>
            <a:r>
              <a:rPr lang="pt-PT" sz="2800" b="1" dirty="0">
                <a:solidFill>
                  <a:schemeClr val="bg2">
                    <a:lumMod val="25000"/>
                  </a:schemeClr>
                </a:solidFill>
              </a:rPr>
              <a:t>Aprendizagem Social e Emocional (SEL) para escolas de sucesso</a:t>
            </a:r>
            <a:endParaRPr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1205034"/>
            <a:ext cx="10848554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A formação decorreu em </a:t>
            </a:r>
            <a:r>
              <a:rPr lang="pt-PT" sz="20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Ghent</a:t>
            </a:r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na Bélgica, entre 20 e 25 de abril de 2026.  </a:t>
            </a:r>
            <a:endParaRPr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>
              <a:latin typeface="+mj-lt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31E9B7-727D-40ED-B44D-186A94F7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093" y="2666184"/>
            <a:ext cx="3129602" cy="33034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27F3269-8CE5-44B0-9BC6-6C40947FA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451" y="2666184"/>
            <a:ext cx="3378555" cy="3378555"/>
          </a:xfrm>
          <a:prstGeom prst="rect">
            <a:avLst/>
          </a:prstGeom>
        </p:spPr>
      </p:pic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928F350D-5132-4F2A-AE0E-51914D9477AF}"/>
              </a:ext>
            </a:extLst>
          </p:cNvPr>
          <p:cNvCxnSpPr>
            <a:cxnSpLocks/>
          </p:cNvCxnSpPr>
          <p:nvPr/>
        </p:nvCxnSpPr>
        <p:spPr>
          <a:xfrm flipV="1">
            <a:off x="7761514" y="4038601"/>
            <a:ext cx="1110343" cy="114299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01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666568" y="463132"/>
            <a:ext cx="7017182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490728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 Programático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pt-PT" dirty="0">
                <a:solidFill>
                  <a:srgbClr val="002060"/>
                </a:solidFill>
              </a:rPr>
              <a:t>Introdução ao curso, à escola e às atividades externas da semana;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Atividades de quebra-gelo;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Atividades do SEL para criar o nosso grupo;</a:t>
            </a: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Estabelecendo as bases para uma comunidade escolar que abrace o SEL.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Arial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4852F8-DB7B-4BF9-A956-6785BAD22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750" y="559983"/>
            <a:ext cx="3335655" cy="55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8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14989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u="sng" dirty="0">
                <a:solidFill>
                  <a:srgbClr val="002060"/>
                </a:solidFill>
              </a:rPr>
              <a:t>Participantes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3 formandas da EBI Canto da Maia, S. Miguel, Açores.</a:t>
            </a: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3 formandas da </a:t>
            </a:r>
            <a:r>
              <a:rPr lang="en-US" i="1" dirty="0">
                <a:solidFill>
                  <a:srgbClr val="002060"/>
                </a:solidFill>
              </a:rPr>
              <a:t>Maca Ovcharova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da 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Macedónia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do Norte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28BC05-008D-41D9-BEC6-70D7EC1AA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126" y="826644"/>
            <a:ext cx="2904544" cy="5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17234"/>
            <a:ext cx="7137270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u="sng" dirty="0">
                <a:solidFill>
                  <a:srgbClr val="002060"/>
                </a:solidFill>
              </a:rPr>
              <a:t>Participantes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 algn="just"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Grupo de formandas da EBI Canto da Maia,  S. Miguel , Açores: </a:t>
            </a: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O nosso grupo foi constituído pela educadora Claudina Oliveira, psicóloga Nélia Amaral e psicóloga Carina Carmo. </a:t>
            </a:r>
            <a:endParaRPr sz="28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21B8803-1A6C-483C-B50F-1AA605172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333" y="2346659"/>
            <a:ext cx="4061490" cy="3046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810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149893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u="sng" dirty="0">
                <a:solidFill>
                  <a:srgbClr val="002060"/>
                </a:solidFill>
              </a:rPr>
              <a:t>Participantes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 algn="just"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Grupo de formandas da escola primária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Maca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Ovcharova</a:t>
            </a:r>
            <a:r>
              <a:rPr lang="en-US" dirty="0">
                <a:solidFill>
                  <a:srgbClr val="002060"/>
                </a:solidFill>
              </a:rPr>
              <a:t>,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 com centro de recursos, da Macedónia do Norte :</a:t>
            </a: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pt-PT" sz="2800" dirty="0">
                <a:solidFill>
                  <a:srgbClr val="002060"/>
                </a:solidFill>
              </a:rPr>
              <a:t>O  grupo era constituído pela psicóloga </a:t>
            </a:r>
            <a:r>
              <a:rPr lang="en-US" sz="2800" dirty="0">
                <a:solidFill>
                  <a:srgbClr val="002060"/>
                </a:solidFill>
              </a:rPr>
              <a:t>Paulina </a:t>
            </a:r>
            <a:r>
              <a:rPr lang="en-US" sz="2800" dirty="0" err="1">
                <a:solidFill>
                  <a:srgbClr val="002060"/>
                </a:solidFill>
              </a:rPr>
              <a:t>Manaskova</a:t>
            </a:r>
            <a:r>
              <a:rPr lang="pt-PT" sz="2800" dirty="0">
                <a:solidFill>
                  <a:srgbClr val="002060"/>
                </a:solidFill>
              </a:rPr>
              <a:t>, diretora da escola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Snezha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Kodjabashieva</a:t>
            </a:r>
            <a:r>
              <a:rPr lang="pt-PT" sz="2800" dirty="0">
                <a:solidFill>
                  <a:srgbClr val="002060"/>
                </a:solidFill>
              </a:rPr>
              <a:t> e educadora de ensino especial </a:t>
            </a:r>
            <a:r>
              <a:rPr lang="en-US" sz="2800" dirty="0">
                <a:solidFill>
                  <a:srgbClr val="002060"/>
                </a:solidFill>
              </a:rPr>
              <a:t>Elena </a:t>
            </a:r>
            <a:r>
              <a:rPr lang="en-US" sz="2800" dirty="0" err="1">
                <a:solidFill>
                  <a:srgbClr val="002060"/>
                </a:solidFill>
              </a:rPr>
              <a:t>Trajanovikj</a:t>
            </a:r>
            <a:r>
              <a:rPr lang="pt-PT" sz="2800" dirty="0">
                <a:solidFill>
                  <a:srgbClr val="002060"/>
                </a:solidFill>
              </a:rPr>
              <a:t>. </a:t>
            </a:r>
            <a:endParaRPr sz="2800" dirty="0">
              <a:solidFill>
                <a:srgbClr val="00206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83B3BFA-E2D8-4285-95B6-5CFB08CB7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329" y="3619547"/>
            <a:ext cx="3029329" cy="2496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A233F67-2629-4C70-89BE-AC20DC0F2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329" y="733583"/>
            <a:ext cx="3029329" cy="2885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827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963712" y="6211669"/>
            <a:ext cx="6985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800"/>
              <a:buFont typeface="Arial"/>
              <a:buNone/>
            </a:pPr>
            <a:r>
              <a:rPr lang="pt-PT" sz="1800" b="1" i="0" u="none" strike="noStrike" cap="none">
                <a:solidFill>
                  <a:srgbClr val="7F340D"/>
                </a:solidFill>
                <a:latin typeface="Arial"/>
                <a:ea typeface="Arial"/>
                <a:cs typeface="Arial"/>
                <a:sym typeface="Arial"/>
              </a:rPr>
              <a:t> Projeto: “De mãos dadas rumo ao futuro”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0"/>
            <a:ext cx="5846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00793" y="6130977"/>
            <a:ext cx="6985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ERASMUS+, AÇÃO 1 - ENSINO ESCOLAR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000"/>
            </a:pP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Projeto: “</a:t>
            </a:r>
            <a:r>
              <a:rPr lang="pt-PT" sz="2000" dirty="0">
                <a:solidFill>
                  <a:schemeClr val="lt1"/>
                </a:solidFill>
              </a:rPr>
              <a:t>Por uma Escola + inclusiva</a:t>
            </a:r>
            <a:r>
              <a:rPr lang="pt-PT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 descr="Enviar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5237">
            <a:off x="-11869" y="5490464"/>
            <a:ext cx="1192970" cy="119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796006" y="463132"/>
            <a:ext cx="8672938" cy="72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pt-PT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PT" sz="3200" b="1" dirty="0">
                <a:solidFill>
                  <a:srgbClr val="002060"/>
                </a:solidFill>
              </a:rPr>
              <a:t>Dia 1 – Introdução ao curso</a:t>
            </a:r>
            <a:br>
              <a:rPr lang="pt-PT" sz="3200" b="1" dirty="0">
                <a:solidFill>
                  <a:srgbClr val="002060"/>
                </a:solidFill>
              </a:rPr>
            </a:br>
            <a:br>
              <a:rPr lang="pt-PT" b="1" dirty="0"/>
            </a:br>
            <a:br>
              <a:rPr lang="pt-PT" sz="2800" dirty="0">
                <a:solidFill>
                  <a:schemeClr val="bg2">
                    <a:lumMod val="25000"/>
                  </a:schemeClr>
                </a:solidFill>
              </a:rPr>
            </a:b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1"/>
          </p:nvPr>
        </p:nvSpPr>
        <p:spPr>
          <a:xfrm>
            <a:off x="782614" y="826643"/>
            <a:ext cx="7038335" cy="528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  <a:r>
              <a:rPr lang="pt-PT" b="1" u="sng" dirty="0">
                <a:solidFill>
                  <a:srgbClr val="002060"/>
                </a:solidFill>
              </a:rPr>
              <a:t>Local da formação </a:t>
            </a:r>
          </a:p>
          <a:p>
            <a:pPr marL="0" indent="0">
              <a:buNone/>
            </a:pPr>
            <a:r>
              <a:rPr lang="pt-PT" b="1" dirty="0">
                <a:solidFill>
                  <a:srgbClr val="00206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A formação decorreu na </a:t>
            </a:r>
            <a:r>
              <a:rPr lang="pt-PT" i="1" dirty="0" err="1">
                <a:solidFill>
                  <a:schemeClr val="bg2">
                    <a:lumMod val="25000"/>
                  </a:schemeClr>
                </a:solidFill>
              </a:rPr>
              <a:t>Teacher</a:t>
            </a:r>
            <a:r>
              <a:rPr lang="pt-PT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bg2">
                    <a:lumMod val="25000"/>
                  </a:schemeClr>
                </a:solidFill>
              </a:rPr>
              <a:t>Academy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endParaRPr lang="pt-PT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pt-PT" i="1" dirty="0" err="1">
                <a:solidFill>
                  <a:schemeClr val="bg2">
                    <a:lumMod val="25000"/>
                  </a:schemeClr>
                </a:solidFill>
              </a:rPr>
              <a:t>Teacher</a:t>
            </a:r>
            <a:r>
              <a:rPr lang="pt-PT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bg2">
                    <a:lumMod val="25000"/>
                  </a:schemeClr>
                </a:solidFill>
              </a:rPr>
              <a:t>Academy</a:t>
            </a:r>
            <a:r>
              <a:rPr lang="pt-PT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</a:rPr>
              <a:t>já recebeu participantes de várias partes da Europa. Assinalamos a primeira marca dos Açores no mapa.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</p:txBody>
      </p:sp>
      <p:pic>
        <p:nvPicPr>
          <p:cNvPr id="2" name="Imagem 1" descr="Uma imagem com clipart, Gráficos, símbolo, design&#10;&#10;Os conteúdos gerados por IA podem estar incorretos.">
            <a:extLst>
              <a:ext uri="{FF2B5EF4-FFF2-40B4-BE49-F238E27FC236}">
                <a16:creationId xmlns:a16="http://schemas.microsoft.com/office/drawing/2014/main" id="{6FBAF174-F473-0D42-D95A-F7435EE8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76" y="6119844"/>
            <a:ext cx="941324" cy="749719"/>
          </a:xfrm>
          <a:prstGeom prst="rect">
            <a:avLst/>
          </a:prstGeom>
        </p:spPr>
      </p:pic>
      <p:pic>
        <p:nvPicPr>
          <p:cNvPr id="3" name="Imagem 2" descr="Parceiros | CNDE">
            <a:extLst>
              <a:ext uri="{FF2B5EF4-FFF2-40B4-BE49-F238E27FC236}">
                <a16:creationId xmlns:a16="http://schemas.microsoft.com/office/drawing/2014/main" id="{B1A0C2FF-A4E9-51B5-B4B2-871E1D0EB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21202"/>
            <a:ext cx="1193022" cy="8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C80F7996-74AA-7B5A-AD05-69DEAC3288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450576" y="74645"/>
            <a:ext cx="1600200" cy="846455"/>
          </a:xfrm>
          <a:prstGeom prst="rect">
            <a:avLst/>
          </a:prstGeom>
          <a:ln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F42D458-08F5-47F5-8B3F-539370E61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476" y="3959778"/>
            <a:ext cx="4085300" cy="2082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2BDA4D-2DB5-4921-907B-ED5FF2F4D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75" y="890224"/>
            <a:ext cx="3940775" cy="306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6015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f9936cf-7ca4-4864-911e-0c5f47ada6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01CE3552436F43BC2C8081C5650209" ma:contentTypeVersion="19" ma:contentTypeDescription="Create a new document." ma:contentTypeScope="" ma:versionID="acf334dfc44e6fdab70585a879208756">
  <xsd:schema xmlns:xsd="http://www.w3.org/2001/XMLSchema" xmlns:xs="http://www.w3.org/2001/XMLSchema" xmlns:p="http://schemas.microsoft.com/office/2006/metadata/properties" xmlns:ns3="df9936cf-7ca4-4864-911e-0c5f47ada67e" xmlns:ns4="9bbe437a-b70d-4527-a4cf-e3a56c297fd0" targetNamespace="http://schemas.microsoft.com/office/2006/metadata/properties" ma:root="true" ma:fieldsID="8482348099b561e77c47722ffe64766b" ns3:_="" ns4:_="">
    <xsd:import namespace="df9936cf-7ca4-4864-911e-0c5f47ada67e"/>
    <xsd:import namespace="9bbe437a-b70d-4527-a4cf-e3a56c297f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936cf-7ca4-4864-911e-0c5f47ada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e437a-b70d-4527-a4cf-e3a56c297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99FD54-AEBC-4E41-A674-FD1ED05B75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96A417-39A5-4649-B10A-FF8E8C7EFDEB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bbe437a-b70d-4527-a4cf-e3a56c297fd0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df9936cf-7ca4-4864-911e-0c5f47ada67e"/>
  </ds:schemaRefs>
</ds:datastoreItem>
</file>

<file path=customXml/itemProps3.xml><?xml version="1.0" encoding="utf-8"?>
<ds:datastoreItem xmlns:ds="http://schemas.openxmlformats.org/officeDocument/2006/customXml" ds:itemID="{77C46431-6DD3-45CB-8D6A-6249F369E5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9936cf-7ca4-4864-911e-0c5f47ada67e"/>
    <ds:schemaRef ds:uri="9bbe437a-b70d-4527-a4cf-e3a56c297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935</TotalTime>
  <Words>3009</Words>
  <Application>Microsoft Office PowerPoint</Application>
  <PresentationFormat>Ecrã Panorâmico</PresentationFormat>
  <Paragraphs>449</Paragraphs>
  <Slides>35</Slides>
  <Notes>35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3" baseType="lpstr">
      <vt:lpstr>Arial</vt:lpstr>
      <vt:lpstr>Play</vt:lpstr>
      <vt:lpstr>Aptos</vt:lpstr>
      <vt:lpstr>Times New Roman</vt:lpstr>
      <vt:lpstr>Wingdings</vt:lpstr>
      <vt:lpstr>Courier New</vt:lpstr>
      <vt:lpstr>Aptos Display</vt:lpstr>
      <vt:lpstr>Office Theme</vt:lpstr>
      <vt:lpstr>Apresentação do PowerPoint</vt:lpstr>
      <vt:lpstr>Apresentação do PowerPoint</vt:lpstr>
      <vt:lpstr>Curso de Formação : Aprendizagem Social e Emocional (SEL) para escolas de sucesso</vt:lpstr>
      <vt:lpstr>Curso de Formação : Aprendizagem Social e Emocional (SEL) para escolas de sucesso</vt:lpstr>
      <vt:lpstr> Dia 1 – Introdução ao curso  </vt:lpstr>
      <vt:lpstr>   Dia 1 – Introdução ao curso   </vt:lpstr>
      <vt:lpstr>   Dia 1 – Introdução ao curso   </vt:lpstr>
      <vt:lpstr>   Dia 1 – Introdução ao curso   </vt:lpstr>
      <vt:lpstr>   Dia 1 – Introdução ao curso   </vt:lpstr>
      <vt:lpstr>   Dia 1 – Introdução ao curso   </vt:lpstr>
      <vt:lpstr>   Dia 1 – Introdução ao curso   </vt:lpstr>
      <vt:lpstr>   Dia 1 – Introdução ao curso   </vt:lpstr>
      <vt:lpstr>   Dia 1 – Introdução ao curso   </vt:lpstr>
      <vt:lpstr>  Dia 2 – Inteligência emocional e comunicação   </vt:lpstr>
      <vt:lpstr>  Dia 2 – Inteligência emocional e comunicação   </vt:lpstr>
      <vt:lpstr>  Dia 2 – Inteligência emocional e comunicação   </vt:lpstr>
      <vt:lpstr>  Dia 2 – Inteligência emocional e comunicação   </vt:lpstr>
      <vt:lpstr>  Dia 2 – Inteligência emocional e comunicação   </vt:lpstr>
      <vt:lpstr>    Dia 3 –Inteligência social e colaboração     </vt:lpstr>
      <vt:lpstr>    Dia 3 –Inteligência social e colaboração     </vt:lpstr>
      <vt:lpstr>    Dia 3 –Inteligência social e colaboração     </vt:lpstr>
      <vt:lpstr>      Dia 4 –Autorregulação, resiliência e gestão de conflitos      </vt:lpstr>
      <vt:lpstr>      Dia 4 –Autorregulação, resiliência e gestão de conflitos      </vt:lpstr>
      <vt:lpstr>      Dia 4 –Autorregulação, resiliência e gestão de conflitos     </vt:lpstr>
      <vt:lpstr>      Dia 4 –Autorregulação, resiliência e gestão de conflitos     </vt:lpstr>
      <vt:lpstr>      Dia 5–Construção de comunidade       </vt:lpstr>
      <vt:lpstr>      Dia 5–Construção de comunidade       </vt:lpstr>
      <vt:lpstr>      Dia 5–Construção de comunidade       </vt:lpstr>
      <vt:lpstr>      Dia 5–Construção de comunidade       </vt:lpstr>
      <vt:lpstr>      Dia 5–Construção de comunidade       </vt:lpstr>
      <vt:lpstr>      Dia 5–Construção de comunidade       </vt:lpstr>
      <vt:lpstr>         Dia 6–Encerramento do curso  e atividades culturais        </vt:lpstr>
      <vt:lpstr>Ghent Teacher Academy  Atividades Culturais</vt:lpstr>
      <vt:lpstr>Ghent Teacher Academy  Atividades Culturais</vt:lpstr>
      <vt:lpstr>Dankbar für die Erfahrung Grateful for the experience Reconnaissante pour l'expérience Gratas pela Experiência 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N. Machado</dc:creator>
  <cp:lastModifiedBy>Carina BN. Carmo</cp:lastModifiedBy>
  <cp:revision>42</cp:revision>
  <cp:lastPrinted>2026-05-08T15:45:18Z</cp:lastPrinted>
  <dcterms:created xsi:type="dcterms:W3CDTF">2024-09-17T19:06:58Z</dcterms:created>
  <dcterms:modified xsi:type="dcterms:W3CDTF">2026-05-12T11:17:55Z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0x0101008601CE3552436F43BC2C8081C5650209</vt:lpwstr>
  </property>
</Properties>
</file>